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822" r:id="rId2"/>
  </p:sldMasterIdLst>
  <p:notesMasterIdLst>
    <p:notesMasterId r:id="rId3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8" r:id="rId21"/>
    <p:sldId id="274" r:id="rId22"/>
    <p:sldId id="275" r:id="rId23"/>
    <p:sldId id="280" r:id="rId24"/>
    <p:sldId id="281" r:id="rId25"/>
    <p:sldId id="282" r:id="rId26"/>
    <p:sldId id="276" r:id="rId27"/>
    <p:sldId id="283" r:id="rId28"/>
    <p:sldId id="284" r:id="rId29"/>
    <p:sldId id="285" r:id="rId30"/>
    <p:sldId id="286" r:id="rId31"/>
    <p:sldId id="287" r:id="rId32"/>
    <p:sldId id="288" r:id="rId33"/>
    <p:sldId id="290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0;&#1088;&#1093;&#1080;&#1074;\&#1052;&#1086;&#1080;%20&#1076;&#1086;&#1082;&#1091;&#1084;&#1077;&#1085;&#1090;&#1099;\&#1040;&#1074;&#1075;&#1091;&#1089;&#1090;&#1086;&#1074;&#1089;&#1082;&#1086;&#1077;%20&#1089;&#1086;&#1074;&#1077;&#1097;&#1072;&#1085;&#1080;&#1077;%202015\&#1041;&#1091;&#1082;&#1083;&#1077;&#1090;\&#1044;&#1080;&#1072;&#1075;&#1088;&#1072;&#1084;&#1084;&#1099;%20&#1076;&#1083;&#1103;%20&#1073;&#1091;&#1082;&#1083;&#1077;&#1090;&#1072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Целевые показатели по средней заработной плате, установленные «дорожной картой»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Педагоги дополнительного образования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2016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21650.86</c:v>
                </c:pt>
                <c:pt idx="1">
                  <c:v>20542.259999999998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Педагогические работники школ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2016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24169.919999999998</c:v>
                </c:pt>
                <c:pt idx="1">
                  <c:v>24938.95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Педагоги дошкольного образования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2016</c:v>
                </c:pt>
              </c:numCache>
            </c:num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20284.52</c:v>
                </c:pt>
                <c:pt idx="1">
                  <c:v>19533.77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22445760"/>
        <c:axId val="322446152"/>
      </c:barChart>
      <c:catAx>
        <c:axId val="322445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cap="all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2446152"/>
        <c:crosses val="autoZero"/>
        <c:auto val="1"/>
        <c:lblAlgn val="ctr"/>
        <c:lblOffset val="100"/>
        <c:noMultiLvlLbl val="0"/>
      </c:catAx>
      <c:valAx>
        <c:axId val="32244615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22445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Состав педагогического сообщества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explosion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8459336068906879"/>
                  <c:y val="-0.133539814914899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45457654060848"/>
                  <c:y val="0.1117279598233958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800" b="1" i="0" u="none" strike="noStrike" kern="1200" spc="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99EE8D5-C5EB-4EC5-ACD8-DA599DB78E59}" type="CATEGORYNAME">
                      <a:rPr lang="ru-RU" b="1" cap="none" spc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bg1"/>
                        </a:solidFill>
                        <a:effectLst/>
                      </a:rPr>
                      <a:pPr>
                        <a:defRPr sz="2800">
                          <a:solidFill>
                            <a:schemeClr val="bg1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35F1A243-AC46-44EB-AFCB-CAC460F2CA6D}" type="VALUE">
                      <a:rPr lang="ru-RU" baseline="0"/>
                      <a:pPr>
                        <a:defRPr sz="28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655511811023621"/>
                      <c:h val="0.15345300950369586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spc="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Стаж более 20 лет</c:v>
                </c:pt>
                <c:pt idx="1">
                  <c:v>стаж от 3 до 20 лет</c:v>
                </c:pt>
                <c:pt idx="2">
                  <c:v>стаж до 3 лет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0.56999999999999995</c:v>
                </c:pt>
                <c:pt idx="1">
                  <c:v>0.34</c:v>
                </c:pt>
                <c:pt idx="2">
                  <c:v>0.09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2014-2015</c:v>
                </c:pt>
              </c:strCache>
            </c:strRef>
          </c:tx>
          <c:spPr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60000"/>
                    <a:lumOff val="40000"/>
                  </a:schemeClr>
                </a:gs>
                <a:gs pos="51000">
                  <a:schemeClr val="accent1">
                    <a:alpha val="75000"/>
                  </a:schemeClr>
                </a:gs>
                <a:gs pos="100000">
                  <a:schemeClr val="accent1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Первая квалификационная категория</c:v>
                </c:pt>
                <c:pt idx="1">
                  <c:v>Высшая категория</c:v>
                </c:pt>
                <c:pt idx="2">
                  <c:v>Соответствие занимаемой должности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0.10349999999999999</c:v>
                </c:pt>
                <c:pt idx="1">
                  <c:v>3.0200000000000001E-2</c:v>
                </c:pt>
                <c:pt idx="2">
                  <c:v>0.14829999999999999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2015-2016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Первая квалификационная категория</c:v>
                </c:pt>
                <c:pt idx="1">
                  <c:v>Высшая категория</c:v>
                </c:pt>
                <c:pt idx="2">
                  <c:v>Соответствие занимаемой должности</c:v>
                </c:pt>
              </c:strCache>
            </c:strRef>
          </c:cat>
          <c:val>
            <c:numRef>
              <c:f>Лист1!$C$2:$C$4</c:f>
              <c:numCache>
                <c:formatCode>0.00%</c:formatCode>
                <c:ptCount val="3"/>
                <c:pt idx="0">
                  <c:v>6.6000000000000003E-2</c:v>
                </c:pt>
                <c:pt idx="1">
                  <c:v>3.0800000000000001E-2</c:v>
                </c:pt>
                <c:pt idx="2">
                  <c:v>0.182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325206792"/>
        <c:axId val="325208752"/>
      </c:barChart>
      <c:catAx>
        <c:axId val="325206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5208752"/>
        <c:crosses val="autoZero"/>
        <c:auto val="1"/>
        <c:lblAlgn val="ctr"/>
        <c:lblOffset val="100"/>
        <c:noMultiLvlLbl val="0"/>
      </c:catAx>
      <c:valAx>
        <c:axId val="32520875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5206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010493711508016E-2"/>
          <c:y val="0.12319732760677643"/>
          <c:w val="0.82563049184069381"/>
          <c:h val="0.74651395848246238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448336"/>
        <c:axId val="274728800"/>
      </c:lineChart>
      <c:catAx>
        <c:axId val="1944833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74728800"/>
        <c:crosses val="autoZero"/>
        <c:auto val="1"/>
        <c:lblAlgn val="ctr"/>
        <c:lblOffset val="100"/>
        <c:noMultiLvlLbl val="0"/>
      </c:catAx>
      <c:valAx>
        <c:axId val="274728800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94483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"/>
          <c:w val="0.9223975113876236"/>
          <c:h val="0.73722986204471286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9373440"/>
        <c:axId val="275201480"/>
        <c:axId val="0"/>
      </c:bar3DChart>
      <c:catAx>
        <c:axId val="19373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2"/>
                </a:solidFill>
              </a:defRPr>
            </a:pPr>
            <a:endParaRPr lang="ru-RU"/>
          </a:p>
        </c:txPr>
        <c:crossAx val="275201480"/>
        <c:crosses val="autoZero"/>
        <c:auto val="1"/>
        <c:lblAlgn val="ctr"/>
        <c:lblOffset val="100"/>
        <c:noMultiLvlLbl val="0"/>
      </c:catAx>
      <c:valAx>
        <c:axId val="2752014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37344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6457E-FC53-42D9-AA28-E00EA8F9EB8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4E1F7F-89E5-4A21-AB32-7786267B90E5}">
      <dgm:prSet phldrT="[Текст]" custT="1"/>
      <dgm:spPr>
        <a:solidFill>
          <a:schemeClr val="bg1">
            <a:alpha val="90000"/>
          </a:schemeClr>
        </a:solidFill>
        <a:ln>
          <a:solidFill>
            <a:srgbClr val="000066"/>
          </a:solidFill>
        </a:ln>
      </dgm:spPr>
      <dgm:t>
        <a:bodyPr/>
        <a:lstStyle/>
        <a:p>
          <a:r>
            <a:rPr lang="ru-RU" sz="1600" b="1" dirty="0" smtClean="0">
              <a:solidFill>
                <a:srgbClr val="C00000"/>
              </a:solidFill>
              <a:latin typeface="+mn-lt"/>
              <a:cs typeface="Arial" pitchFamily="34" charset="0"/>
            </a:rPr>
            <a:t>Повышение среднего балла по следующим предметам:  </a:t>
          </a:r>
          <a:r>
            <a:rPr lang="ru-RU" sz="1600" b="1" dirty="0" smtClean="0">
              <a:solidFill>
                <a:srgbClr val="002060"/>
              </a:solidFill>
              <a:latin typeface="+mn-lt"/>
              <a:cs typeface="Arial" pitchFamily="34" charset="0"/>
            </a:rPr>
            <a:t>английский язык, русский язык, обществознание, информатика, история, литература, биология</a:t>
          </a:r>
          <a:endParaRPr lang="ru-RU" sz="1600" dirty="0">
            <a:solidFill>
              <a:srgbClr val="002060"/>
            </a:solidFill>
            <a:latin typeface="+mn-lt"/>
          </a:endParaRPr>
        </a:p>
      </dgm:t>
    </dgm:pt>
    <dgm:pt modelId="{61ACE3DC-EAF3-433C-9E2C-108C8E7F3DB4}" type="parTrans" cxnId="{7EA4DD62-6B08-4B0C-AC86-937947CF7E38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50F18CAB-3EA9-427F-BCF7-36E974AEBBA0}" type="sibTrans" cxnId="{7EA4DD62-6B08-4B0C-AC86-937947CF7E38}">
      <dgm:prSet/>
      <dgm:spPr/>
      <dgm:t>
        <a:bodyPr/>
        <a:lstStyle/>
        <a:p>
          <a:endParaRPr lang="ru-RU"/>
        </a:p>
      </dgm:t>
    </dgm:pt>
    <dgm:pt modelId="{AC458753-A17C-49F2-8011-8EF42E05FB80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21 работа вошла в число «</a:t>
          </a:r>
          <a:r>
            <a:rPr lang="ru-RU" sz="2000" b="1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высокобалльных</a:t>
          </a:r>
          <a:r>
            <a:rPr lang="ru-RU" sz="20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» (не менее 81 балла), 16 – по русскому языку.</a:t>
          </a:r>
          <a:endParaRPr lang="ru-RU" sz="20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835692E3-A4BB-4439-B4F4-6504E2275D51}" type="parTrans" cxnId="{5E0A2C77-DF44-4E10-A60A-49AAD7A0F58F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25FE83FC-B53E-4FBA-B97C-74C8DA345370}" type="sibTrans" cxnId="{5E0A2C77-DF44-4E10-A60A-49AAD7A0F58F}">
      <dgm:prSet/>
      <dgm:spPr/>
      <dgm:t>
        <a:bodyPr/>
        <a:lstStyle/>
        <a:p>
          <a:endParaRPr lang="ru-RU"/>
        </a:p>
      </dgm:t>
    </dgm:pt>
    <dgm:pt modelId="{A5A5799F-D680-406C-B375-84458CCF6D48}">
      <dgm:prSet phldrT="[Текст]" custT="1"/>
      <dgm:spPr>
        <a:solidFill>
          <a:schemeClr val="bg1"/>
        </a:solidFill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3200" b="1" i="0" dirty="0" smtClean="0">
              <a:solidFill>
                <a:srgbClr val="C00000"/>
              </a:solidFill>
            </a:rPr>
            <a:t>Результаты ЕГЭ – 2016 </a:t>
          </a:r>
          <a:endParaRPr lang="ru-RU" sz="3200" b="1" i="0" dirty="0">
            <a:solidFill>
              <a:schemeClr val="tx2"/>
            </a:solidFill>
          </a:endParaRPr>
        </a:p>
      </dgm:t>
    </dgm:pt>
    <dgm:pt modelId="{8A33C29D-B6DF-4B90-9913-72CA1C0D65FE}" type="sibTrans" cxnId="{B1A04A0C-6ADC-4E6C-B01C-275F12E6E375}">
      <dgm:prSet/>
      <dgm:spPr/>
      <dgm:t>
        <a:bodyPr/>
        <a:lstStyle/>
        <a:p>
          <a:endParaRPr lang="ru-RU"/>
        </a:p>
      </dgm:t>
    </dgm:pt>
    <dgm:pt modelId="{8CD7D4BB-30B7-4AAF-B866-F47830103C90}" type="parTrans" cxnId="{B1A04A0C-6ADC-4E6C-B01C-275F12E6E375}">
      <dgm:prSet/>
      <dgm:spPr/>
      <dgm:t>
        <a:bodyPr/>
        <a:lstStyle/>
        <a:p>
          <a:endParaRPr lang="ru-RU"/>
        </a:p>
      </dgm:t>
    </dgm:pt>
    <dgm:pt modelId="{E47F2633-0751-4848-B3F5-0D3DA96A6436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96 баллов (русский язык) – Насруллаева Ксения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88 и 83 баллов (английский язык) – </a:t>
          </a:r>
          <a:r>
            <a:rPr lang="ru-RU" sz="1800" b="1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Заболотневы</a:t>
          </a: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Анна и Юлия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84 балла (математика профильная) – Кравченко Артем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86 баллов (обществознание) – </a:t>
          </a:r>
          <a:r>
            <a:rPr lang="ru-RU" sz="1800" b="1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Бобрикова</a:t>
          </a: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Дарья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81 балл (биология) - </a:t>
          </a:r>
          <a:r>
            <a:rPr lang="ru-RU" sz="1800" b="1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Шахдинарян</a:t>
          </a:r>
          <a:r>
            <a:rPr lang="ru-RU" sz="1800" b="1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Нинель </a:t>
          </a:r>
          <a:endParaRPr lang="ru-RU" sz="18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5FAC4834-5156-4E72-BE58-3574D7B5AA66}" type="parTrans" cxnId="{28E7C2D5-6416-4CEE-8A48-614D898844ED}">
      <dgm:prSet/>
      <dgm:spPr/>
      <dgm:t>
        <a:bodyPr/>
        <a:lstStyle/>
        <a:p>
          <a:endParaRPr lang="ru-RU"/>
        </a:p>
      </dgm:t>
    </dgm:pt>
    <dgm:pt modelId="{ED1AB296-63AF-4744-AF2A-601680C11493}" type="sibTrans" cxnId="{28E7C2D5-6416-4CEE-8A48-614D898844ED}">
      <dgm:prSet/>
      <dgm:spPr/>
      <dgm:t>
        <a:bodyPr/>
        <a:lstStyle/>
        <a:p>
          <a:endParaRPr lang="ru-RU"/>
        </a:p>
      </dgm:t>
    </dgm:pt>
    <dgm:pt modelId="{0B04201C-1399-406B-878C-6C10B10D1C94}" type="pres">
      <dgm:prSet presAssocID="{4206457E-FC53-42D9-AA28-E00EA8F9EB8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B6CA6C-D788-456E-A65B-39616ADD4A44}" type="pres">
      <dgm:prSet presAssocID="{A5A5799F-D680-406C-B375-84458CCF6D48}" presName="root" presStyleCnt="0"/>
      <dgm:spPr/>
    </dgm:pt>
    <dgm:pt modelId="{FD9BC004-B4E4-47EE-8C31-2EB10A1375F8}" type="pres">
      <dgm:prSet presAssocID="{A5A5799F-D680-406C-B375-84458CCF6D48}" presName="rootComposite" presStyleCnt="0"/>
      <dgm:spPr/>
    </dgm:pt>
    <dgm:pt modelId="{F5D2F54E-8CB4-4224-9FBD-3D9D3AB51E76}" type="pres">
      <dgm:prSet presAssocID="{A5A5799F-D680-406C-B375-84458CCF6D48}" presName="rootText" presStyleLbl="node1" presStyleIdx="0" presStyleCnt="1" custScaleX="302174" custScaleY="90156" custLinFactNeighborX="-43" custLinFactNeighborY="4624"/>
      <dgm:spPr/>
      <dgm:t>
        <a:bodyPr/>
        <a:lstStyle/>
        <a:p>
          <a:endParaRPr lang="ru-RU"/>
        </a:p>
      </dgm:t>
    </dgm:pt>
    <dgm:pt modelId="{9F782885-08CC-4344-AE53-81CE9E7A5A5D}" type="pres">
      <dgm:prSet presAssocID="{A5A5799F-D680-406C-B375-84458CCF6D48}" presName="rootConnector" presStyleLbl="node1" presStyleIdx="0" presStyleCnt="1"/>
      <dgm:spPr/>
      <dgm:t>
        <a:bodyPr/>
        <a:lstStyle/>
        <a:p>
          <a:endParaRPr lang="ru-RU"/>
        </a:p>
      </dgm:t>
    </dgm:pt>
    <dgm:pt modelId="{7D3EB33C-D750-42E0-9CC8-E3E6A845B21F}" type="pres">
      <dgm:prSet presAssocID="{A5A5799F-D680-406C-B375-84458CCF6D48}" presName="childShape" presStyleCnt="0"/>
      <dgm:spPr/>
    </dgm:pt>
    <dgm:pt modelId="{9A49D035-9110-4BEA-B9D5-6E88D700A816}" type="pres">
      <dgm:prSet presAssocID="{61ACE3DC-EAF3-433C-9E2C-108C8E7F3DB4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49E2FA-1CA5-4B66-9801-615D5FC918FC}" type="pres">
      <dgm:prSet presAssocID="{5D4E1F7F-89E5-4A21-AB32-7786267B90E5}" presName="childText" presStyleLbl="bgAcc1" presStyleIdx="0" presStyleCnt="3" custScaleX="348764" custScaleY="89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D1006-0AFE-465A-B622-197869D1917D}" type="pres">
      <dgm:prSet presAssocID="{835692E3-A4BB-4439-B4F4-6504E2275D5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1AE436D-CDEF-4221-BACA-3519E44DD544}" type="pres">
      <dgm:prSet presAssocID="{AC458753-A17C-49F2-8011-8EF42E05FB80}" presName="childText" presStyleLbl="bgAcc1" presStyleIdx="1" presStyleCnt="3" custScaleX="349639" custScaleY="77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F34FE-4086-431B-AA37-499B83AF5AD0}" type="pres">
      <dgm:prSet presAssocID="{5FAC4834-5156-4E72-BE58-3574D7B5AA6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6264ED14-92CB-4CF7-A33E-486D8C5B2459}" type="pres">
      <dgm:prSet presAssocID="{E47F2633-0751-4848-B3F5-0D3DA96A6436}" presName="childText" presStyleLbl="bgAcc1" presStyleIdx="2" presStyleCnt="3" custScaleX="351580" custScaleY="166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D92CA3-1E32-48D9-B0BE-158A1DA543F7}" type="presOf" srcId="{A5A5799F-D680-406C-B375-84458CCF6D48}" destId="{F5D2F54E-8CB4-4224-9FBD-3D9D3AB51E76}" srcOrd="0" destOrd="0" presId="urn:microsoft.com/office/officeart/2005/8/layout/hierarchy3"/>
    <dgm:cxn modelId="{3BF3133E-69FC-42D2-9EBE-EE1BBBF67729}" type="presOf" srcId="{61ACE3DC-EAF3-433C-9E2C-108C8E7F3DB4}" destId="{9A49D035-9110-4BEA-B9D5-6E88D700A816}" srcOrd="0" destOrd="0" presId="urn:microsoft.com/office/officeart/2005/8/layout/hierarchy3"/>
    <dgm:cxn modelId="{4D3CBE05-071E-4FCE-BBCA-FC883F17BD11}" type="presOf" srcId="{5FAC4834-5156-4E72-BE58-3574D7B5AA66}" destId="{C0AF34FE-4086-431B-AA37-499B83AF5AD0}" srcOrd="0" destOrd="0" presId="urn:microsoft.com/office/officeart/2005/8/layout/hierarchy3"/>
    <dgm:cxn modelId="{25B27AB8-6984-409C-95C8-071DB129007A}" type="presOf" srcId="{AC458753-A17C-49F2-8011-8EF42E05FB80}" destId="{81AE436D-CDEF-4221-BACA-3519E44DD544}" srcOrd="0" destOrd="0" presId="urn:microsoft.com/office/officeart/2005/8/layout/hierarchy3"/>
    <dgm:cxn modelId="{8E5FFC3B-3206-4667-91F9-156BD7C75392}" type="presOf" srcId="{E47F2633-0751-4848-B3F5-0D3DA96A6436}" destId="{6264ED14-92CB-4CF7-A33E-486D8C5B2459}" srcOrd="0" destOrd="0" presId="urn:microsoft.com/office/officeart/2005/8/layout/hierarchy3"/>
    <dgm:cxn modelId="{7EA4DD62-6B08-4B0C-AC86-937947CF7E38}" srcId="{A5A5799F-D680-406C-B375-84458CCF6D48}" destId="{5D4E1F7F-89E5-4A21-AB32-7786267B90E5}" srcOrd="0" destOrd="0" parTransId="{61ACE3DC-EAF3-433C-9E2C-108C8E7F3DB4}" sibTransId="{50F18CAB-3EA9-427F-BCF7-36E974AEBBA0}"/>
    <dgm:cxn modelId="{5B12B02F-CD67-4194-9DD5-36441B29B34A}" type="presOf" srcId="{4206457E-FC53-42D9-AA28-E00EA8F9EB86}" destId="{0B04201C-1399-406B-878C-6C10B10D1C94}" srcOrd="0" destOrd="0" presId="urn:microsoft.com/office/officeart/2005/8/layout/hierarchy3"/>
    <dgm:cxn modelId="{B9B9D337-22B1-44F6-812F-9F1BD178F178}" type="presOf" srcId="{835692E3-A4BB-4439-B4F4-6504E2275D51}" destId="{6B5D1006-0AFE-465A-B622-197869D1917D}" srcOrd="0" destOrd="0" presId="urn:microsoft.com/office/officeart/2005/8/layout/hierarchy3"/>
    <dgm:cxn modelId="{28E7C2D5-6416-4CEE-8A48-614D898844ED}" srcId="{A5A5799F-D680-406C-B375-84458CCF6D48}" destId="{E47F2633-0751-4848-B3F5-0D3DA96A6436}" srcOrd="2" destOrd="0" parTransId="{5FAC4834-5156-4E72-BE58-3574D7B5AA66}" sibTransId="{ED1AB296-63AF-4744-AF2A-601680C11493}"/>
    <dgm:cxn modelId="{B1A04A0C-6ADC-4E6C-B01C-275F12E6E375}" srcId="{4206457E-FC53-42D9-AA28-E00EA8F9EB86}" destId="{A5A5799F-D680-406C-B375-84458CCF6D48}" srcOrd="0" destOrd="0" parTransId="{8CD7D4BB-30B7-4AAF-B866-F47830103C90}" sibTransId="{8A33C29D-B6DF-4B90-9913-72CA1C0D65FE}"/>
    <dgm:cxn modelId="{D8E2ECE0-96DD-4965-99F2-38B356834A97}" type="presOf" srcId="{5D4E1F7F-89E5-4A21-AB32-7786267B90E5}" destId="{5849E2FA-1CA5-4B66-9801-615D5FC918FC}" srcOrd="0" destOrd="0" presId="urn:microsoft.com/office/officeart/2005/8/layout/hierarchy3"/>
    <dgm:cxn modelId="{333741BB-6224-46B0-82D9-61D3DF6B5251}" type="presOf" srcId="{A5A5799F-D680-406C-B375-84458CCF6D48}" destId="{9F782885-08CC-4344-AE53-81CE9E7A5A5D}" srcOrd="1" destOrd="0" presId="urn:microsoft.com/office/officeart/2005/8/layout/hierarchy3"/>
    <dgm:cxn modelId="{5E0A2C77-DF44-4E10-A60A-49AAD7A0F58F}" srcId="{A5A5799F-D680-406C-B375-84458CCF6D48}" destId="{AC458753-A17C-49F2-8011-8EF42E05FB80}" srcOrd="1" destOrd="0" parTransId="{835692E3-A4BB-4439-B4F4-6504E2275D51}" sibTransId="{25FE83FC-B53E-4FBA-B97C-74C8DA345370}"/>
    <dgm:cxn modelId="{A38ED233-A095-40C6-B79A-CCED06457066}" type="presParOf" srcId="{0B04201C-1399-406B-878C-6C10B10D1C94}" destId="{4CB6CA6C-D788-456E-A65B-39616ADD4A44}" srcOrd="0" destOrd="0" presId="urn:microsoft.com/office/officeart/2005/8/layout/hierarchy3"/>
    <dgm:cxn modelId="{2BC71DAB-A8A4-4248-AB4D-1702A8DB19C3}" type="presParOf" srcId="{4CB6CA6C-D788-456E-A65B-39616ADD4A44}" destId="{FD9BC004-B4E4-47EE-8C31-2EB10A1375F8}" srcOrd="0" destOrd="0" presId="urn:microsoft.com/office/officeart/2005/8/layout/hierarchy3"/>
    <dgm:cxn modelId="{4D29015B-B410-41A5-8754-6071D1E77FF0}" type="presParOf" srcId="{FD9BC004-B4E4-47EE-8C31-2EB10A1375F8}" destId="{F5D2F54E-8CB4-4224-9FBD-3D9D3AB51E76}" srcOrd="0" destOrd="0" presId="urn:microsoft.com/office/officeart/2005/8/layout/hierarchy3"/>
    <dgm:cxn modelId="{A0DB6F10-4901-4017-8165-8993A75F1508}" type="presParOf" srcId="{FD9BC004-B4E4-47EE-8C31-2EB10A1375F8}" destId="{9F782885-08CC-4344-AE53-81CE9E7A5A5D}" srcOrd="1" destOrd="0" presId="urn:microsoft.com/office/officeart/2005/8/layout/hierarchy3"/>
    <dgm:cxn modelId="{5F159468-01B6-4A65-96C0-09F5046F9C81}" type="presParOf" srcId="{4CB6CA6C-D788-456E-A65B-39616ADD4A44}" destId="{7D3EB33C-D750-42E0-9CC8-E3E6A845B21F}" srcOrd="1" destOrd="0" presId="urn:microsoft.com/office/officeart/2005/8/layout/hierarchy3"/>
    <dgm:cxn modelId="{62100A41-2BEF-4DBC-9DD0-7DA09B80C1CC}" type="presParOf" srcId="{7D3EB33C-D750-42E0-9CC8-E3E6A845B21F}" destId="{9A49D035-9110-4BEA-B9D5-6E88D700A816}" srcOrd="0" destOrd="0" presId="urn:microsoft.com/office/officeart/2005/8/layout/hierarchy3"/>
    <dgm:cxn modelId="{B3226C55-20AE-4C04-82A6-495FF66E2B0B}" type="presParOf" srcId="{7D3EB33C-D750-42E0-9CC8-E3E6A845B21F}" destId="{5849E2FA-1CA5-4B66-9801-615D5FC918FC}" srcOrd="1" destOrd="0" presId="urn:microsoft.com/office/officeart/2005/8/layout/hierarchy3"/>
    <dgm:cxn modelId="{A5B0F27A-CC93-4A4E-AEEF-8C6070C60F67}" type="presParOf" srcId="{7D3EB33C-D750-42E0-9CC8-E3E6A845B21F}" destId="{6B5D1006-0AFE-465A-B622-197869D1917D}" srcOrd="2" destOrd="0" presId="urn:microsoft.com/office/officeart/2005/8/layout/hierarchy3"/>
    <dgm:cxn modelId="{69B68686-6432-4090-85D4-3B285CC0D251}" type="presParOf" srcId="{7D3EB33C-D750-42E0-9CC8-E3E6A845B21F}" destId="{81AE436D-CDEF-4221-BACA-3519E44DD544}" srcOrd="3" destOrd="0" presId="urn:microsoft.com/office/officeart/2005/8/layout/hierarchy3"/>
    <dgm:cxn modelId="{280E6E35-7A9B-45D5-8394-D57D2D9EBF2A}" type="presParOf" srcId="{7D3EB33C-D750-42E0-9CC8-E3E6A845B21F}" destId="{C0AF34FE-4086-431B-AA37-499B83AF5AD0}" srcOrd="4" destOrd="0" presId="urn:microsoft.com/office/officeart/2005/8/layout/hierarchy3"/>
    <dgm:cxn modelId="{09AE3581-1A50-46FA-8730-C0E6B17161B5}" type="presParOf" srcId="{7D3EB33C-D750-42E0-9CC8-E3E6A845B21F}" destId="{6264ED14-92CB-4CF7-A33E-486D8C5B245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D2F54E-8CB4-4224-9FBD-3D9D3AB51E76}">
      <dsp:nvSpPr>
        <dsp:cNvPr id="0" name=""/>
        <dsp:cNvSpPr/>
      </dsp:nvSpPr>
      <dsp:spPr>
        <a:xfrm>
          <a:off x="1437" y="216352"/>
          <a:ext cx="7339926" cy="1094962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3200" b="1" i="0" kern="1200" dirty="0" smtClean="0">
              <a:solidFill>
                <a:srgbClr val="C00000"/>
              </a:solidFill>
            </a:rPr>
            <a:t>Результаты ЕГЭ – 2016 </a:t>
          </a:r>
          <a:endParaRPr lang="ru-RU" sz="3200" b="1" i="0" kern="1200" dirty="0">
            <a:solidFill>
              <a:schemeClr val="tx2"/>
            </a:solidFill>
          </a:endParaRPr>
        </a:p>
      </dsp:txBody>
      <dsp:txXfrm>
        <a:off x="33507" y="248422"/>
        <a:ext cx="7275786" cy="1030822"/>
      </dsp:txXfrm>
    </dsp:sp>
    <dsp:sp modelId="{9A49D035-9110-4BEA-B9D5-6E88D700A816}">
      <dsp:nvSpPr>
        <dsp:cNvPr id="0" name=""/>
        <dsp:cNvSpPr/>
      </dsp:nvSpPr>
      <dsp:spPr>
        <a:xfrm>
          <a:off x="735430" y="1311315"/>
          <a:ext cx="735037" cy="793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561"/>
              </a:lnTo>
              <a:lnTo>
                <a:pt x="735037" y="793561"/>
              </a:lnTo>
            </a:path>
          </a:pathLst>
        </a:custGeom>
        <a:noFill/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9E2FA-1CA5-4B66-9801-615D5FC918FC}">
      <dsp:nvSpPr>
        <dsp:cNvPr id="0" name=""/>
        <dsp:cNvSpPr/>
      </dsp:nvSpPr>
      <dsp:spPr>
        <a:xfrm>
          <a:off x="1470467" y="1558785"/>
          <a:ext cx="6777292" cy="1092181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  <a:latin typeface="+mn-lt"/>
              <a:cs typeface="Arial" pitchFamily="34" charset="0"/>
            </a:rPr>
            <a:t>Повышение среднего балла по следующим предметам:  </a:t>
          </a:r>
          <a:r>
            <a:rPr lang="ru-RU" sz="1600" b="1" kern="1200" dirty="0" smtClean="0">
              <a:solidFill>
                <a:srgbClr val="002060"/>
              </a:solidFill>
              <a:latin typeface="+mn-lt"/>
              <a:cs typeface="Arial" pitchFamily="34" charset="0"/>
            </a:rPr>
            <a:t>английский язык, русский язык, обществознание, информатика, история, литература, биология</a:t>
          </a:r>
          <a:endParaRPr lang="ru-RU" sz="1600" kern="1200" dirty="0">
            <a:solidFill>
              <a:srgbClr val="002060"/>
            </a:solidFill>
            <a:latin typeface="+mn-lt"/>
          </a:endParaRPr>
        </a:p>
      </dsp:txBody>
      <dsp:txXfrm>
        <a:off x="1502456" y="1590774"/>
        <a:ext cx="6713314" cy="1028203"/>
      </dsp:txXfrm>
    </dsp:sp>
    <dsp:sp modelId="{6B5D1006-0AFE-465A-B622-197869D1917D}">
      <dsp:nvSpPr>
        <dsp:cNvPr id="0" name=""/>
        <dsp:cNvSpPr/>
      </dsp:nvSpPr>
      <dsp:spPr>
        <a:xfrm>
          <a:off x="735430" y="1311315"/>
          <a:ext cx="735037" cy="2111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1946"/>
              </a:lnTo>
              <a:lnTo>
                <a:pt x="735037" y="2111946"/>
              </a:lnTo>
            </a:path>
          </a:pathLst>
        </a:custGeom>
        <a:noFill/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AE436D-CDEF-4221-BACA-3519E44DD544}">
      <dsp:nvSpPr>
        <dsp:cNvPr id="0" name=""/>
        <dsp:cNvSpPr/>
      </dsp:nvSpPr>
      <dsp:spPr>
        <a:xfrm>
          <a:off x="1470467" y="2954597"/>
          <a:ext cx="6794296" cy="9373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21 работа вошла в число «</a:t>
          </a:r>
          <a:r>
            <a:rPr lang="ru-RU" sz="2000" b="1" kern="1200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высокобалльных</a:t>
          </a:r>
          <a:r>
            <a:rPr lang="ru-RU" sz="20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» (не менее 81 балла), 16 – по русскому языку.</a:t>
          </a:r>
          <a:endParaRPr lang="ru-RU" sz="2000" b="1" kern="1200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sp:txBody>
      <dsp:txXfrm>
        <a:off x="1497920" y="2982050"/>
        <a:ext cx="6739390" cy="882424"/>
      </dsp:txXfrm>
    </dsp:sp>
    <dsp:sp modelId="{C0AF34FE-4086-431B-AA37-499B83AF5AD0}">
      <dsp:nvSpPr>
        <dsp:cNvPr id="0" name=""/>
        <dsp:cNvSpPr/>
      </dsp:nvSpPr>
      <dsp:spPr>
        <a:xfrm>
          <a:off x="735430" y="1311315"/>
          <a:ext cx="735037" cy="389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93119"/>
              </a:lnTo>
              <a:lnTo>
                <a:pt x="735037" y="38931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64ED14-92CB-4CF7-A33E-486D8C5B2459}">
      <dsp:nvSpPr>
        <dsp:cNvPr id="0" name=""/>
        <dsp:cNvSpPr/>
      </dsp:nvSpPr>
      <dsp:spPr>
        <a:xfrm>
          <a:off x="1470467" y="4195557"/>
          <a:ext cx="6832014" cy="201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96 баллов (русский язык) – Насруллаева Ксения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88 и 83 баллов (английский язык) – </a:t>
          </a:r>
          <a:r>
            <a:rPr lang="ru-RU" sz="1800" b="1" kern="1200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Заболотневы</a:t>
          </a: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Анна и Юлия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84 балла (математика профильная) – Кравченко Артем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86 баллов (обществознание) – </a:t>
          </a:r>
          <a:r>
            <a:rPr lang="ru-RU" sz="1800" b="1" kern="1200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Бобрикова</a:t>
          </a: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Дарья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81 балл (биология) - </a:t>
          </a:r>
          <a:r>
            <a:rPr lang="ru-RU" sz="1800" b="1" kern="1200" cap="none" spc="0" baseline="0" dirty="0" err="1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Шахдинарян</a:t>
          </a:r>
          <a:r>
            <a:rPr lang="ru-RU" sz="1800" b="1" kern="1200" cap="none" spc="0" baseline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rPr>
            <a:t> Нинель </a:t>
          </a:r>
          <a:endParaRPr lang="ru-RU" sz="1800" b="1" kern="1200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sp:txBody>
      <dsp:txXfrm>
        <a:off x="1529565" y="4254655"/>
        <a:ext cx="6713818" cy="18995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28B7C-C05F-48FF-8719-AC345910DFAD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0D275-92BD-4FD5-8ECF-B09405403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505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0D275-92BD-4FD5-8ECF-B094054037E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483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086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0D275-92BD-4FD5-8ECF-B094054037E2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390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702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186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25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314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795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58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62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039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801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5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163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567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289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91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771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997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8906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777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7010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417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5335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461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8993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8063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7021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413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3430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523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15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5C47C-8604-4343-A92D-65CE0D359509}" type="datetimeFigureOut">
              <a:rPr lang="ru-RU" smtClean="0"/>
              <a:t>23.08.2016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6E48-B80B-4417-80AB-42A84338E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37" r:id="rId15"/>
    <p:sldLayoutId id="2147483838" r:id="rId16"/>
    <p:sldLayoutId id="214748383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chart" Target="../charts/chart4.xml"/><Relationship Id="rId7" Type="http://schemas.openxmlformats.org/officeDocument/2006/relationships/diagramData" Target="../diagrams/data1.xml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5.xml"/><Relationship Id="rId11" Type="http://schemas.microsoft.com/office/2007/relationships/diagramDrawing" Target="../diagrams/drawing1.xml"/><Relationship Id="rId5" Type="http://schemas.openxmlformats.org/officeDocument/2006/relationships/image" Target="../media/image59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58.jpeg"/><Relationship Id="rId9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125" y="818865"/>
            <a:ext cx="11682482" cy="4763069"/>
          </a:xfrm>
        </p:spPr>
        <p:txBody>
          <a:bodyPr>
            <a:normAutofit/>
          </a:bodyPr>
          <a:lstStyle/>
          <a:p>
            <a:pPr algn="ctr"/>
            <a:r>
              <a:rPr lang="ru-RU" b="1" cap="none" dirty="0" smtClean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dventure" panose="02000503020000020003" pitchFamily="2" charset="0"/>
              </a:rPr>
              <a:t>«Актуальные вопросы повышения качества образования и информационной прозрачности в системе образования Весёловского района»</a:t>
            </a:r>
            <a:endParaRPr lang="ru-RU" b="1" cap="none" dirty="0">
              <a:ln w="66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dventure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76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1998593" y="3835021"/>
            <a:ext cx="3979126" cy="128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261" y="1132283"/>
            <a:ext cx="5770557" cy="4040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152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vesotobr.ru/images/cms/data/News/pervoklassniki_2015_goda_mbou_vesyolovskoj_sosh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136" y="2248279"/>
            <a:ext cx="3572537" cy="2372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967" y="341194"/>
            <a:ext cx="7115033" cy="6400800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endParaRPr lang="ru-RU" sz="2400" b="1" dirty="0" smtClean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школ </a:t>
            </a: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( 9 средних и 5 основных)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 «Колокольчик» </a:t>
            </a: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 +5 филиалов)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ГДО на базе ОО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образование: 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 творчества и 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Детско-юношеская спортивная школа</a:t>
            </a:r>
          </a:p>
          <a:p>
            <a:pPr marL="0" indent="0" algn="r">
              <a:buNone/>
            </a:pPr>
            <a:r>
              <a:rPr lang="ru-RU" sz="2400" b="1" u="sng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обучающихся – </a:t>
            </a:r>
            <a:r>
              <a:rPr lang="ru-RU" sz="2400" b="1" u="sng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2603 </a:t>
            </a:r>
          </a:p>
          <a:p>
            <a:pPr marL="0" indent="0" algn="r">
              <a:buNone/>
            </a:pPr>
            <a:r>
              <a:rPr lang="en-US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2400" b="1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– 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807 </a:t>
            </a:r>
            <a:endParaRPr lang="en-US" sz="2400" b="1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– 1120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( 305 – первоклассники)</a:t>
            </a:r>
          </a:p>
          <a:p>
            <a:pPr marL="0" indent="0" algn="r">
              <a:buNone/>
            </a:pPr>
            <a:r>
              <a:rPr lang="en-US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400" b="1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– 1284</a:t>
            </a:r>
          </a:p>
          <a:p>
            <a:pPr marL="0" indent="0" algn="r">
              <a:buNone/>
            </a:pPr>
            <a:r>
              <a:rPr lang="en-US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уровень – 207:  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2400" b="1" i="1" dirty="0" err="1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– 103 учащихся (2015-2016 уч.год – 117)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2400" b="1" i="1" dirty="0" err="1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4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– 104 учащихся</a:t>
            </a:r>
          </a:p>
        </p:txBody>
      </p:sp>
      <p:sp>
        <p:nvSpPr>
          <p:cNvPr id="2" name="Стрелка вверх 1"/>
          <p:cNvSpPr/>
          <p:nvPr/>
        </p:nvSpPr>
        <p:spPr>
          <a:xfrm>
            <a:off x="7055892" y="3275462"/>
            <a:ext cx="450376" cy="532263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верх 3"/>
          <p:cNvSpPr/>
          <p:nvPr/>
        </p:nvSpPr>
        <p:spPr>
          <a:xfrm>
            <a:off x="8477533" y="4419030"/>
            <a:ext cx="450376" cy="532263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5322628" y="5909480"/>
            <a:ext cx="573206" cy="682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vesotobr.ru/images/cms/data/doshkolnoe_obrazovanie/sportivnyiy_zal_mbou_vesyolovskoy_sosh_500x33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396" y="-179672"/>
            <a:ext cx="3905232" cy="259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vesotobr.ru/images/cms/data/doshkolnoe_obrazovanie/novyj_eksponat_v_kraevedcheskom_muzee_mbou_vesyolovskoj_sosh_2_-_russkaya_pech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75" y="4325486"/>
            <a:ext cx="4345550" cy="2444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vesotobr.ru/images/cms/data/News/torzhestvennaya_linejka_den_znanij_v_mbou_vesyolovskoj_sosh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949" y="1751819"/>
            <a:ext cx="4106888" cy="2727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4" y="191069"/>
            <a:ext cx="11655188" cy="6455391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03 декабря 2015 г.</a:t>
            </a:r>
            <a:r>
              <a:rPr lang="ru-RU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i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Послание Президента Федеральному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Собранию</a:t>
            </a: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23 декабря 2015 г.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Заседание Государственного совета РФ по развитию </a:t>
            </a:r>
            <a:r>
              <a:rPr lang="ru-RU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образования</a:t>
            </a: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Февраль 2016 г.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внесение в Госдуму законопроекта об экологическом образовании в России, объявление 2017 года – годом Экологии</a:t>
            </a: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 апреля 2016 г.</a:t>
            </a:r>
            <a:r>
              <a:rPr lang="ru-RU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Утверждена концепция преподавания русского языка и литературы в РФ</a:t>
            </a: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 июня 2016 г. </a:t>
            </a:r>
            <a:r>
              <a:rPr lang="ru-RU" i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ринято решение поддержать предложение Профсоюза о целесообразности переноса даты начала применения профессионального стандарта «Педагог» на 1 сентября 2019 г.</a:t>
            </a:r>
            <a:endParaRPr lang="ru-RU" i="1" u="sng" dirty="0" smtClean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8-9 июля 2016 г. </a:t>
            </a:r>
            <a:r>
              <a:rPr lang="ru-RU" i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Всероссийское совещание руководителей органов исполнительной власти субъектов РФ, осуществляющих государственное управление в сфере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образования</a:t>
            </a:r>
          </a:p>
          <a:p>
            <a:pPr marL="0" indent="0">
              <a:buNone/>
            </a:pPr>
            <a:r>
              <a:rPr lang="ru-RU" u="sng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19 августа 2016 г. </a:t>
            </a:r>
            <a:r>
              <a:rPr lang="ru-RU" i="1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Назначение нового Министра образования и науки Российской Федерации </a:t>
            </a:r>
          </a:p>
          <a:p>
            <a:pPr marL="0" indent="0">
              <a:buNone/>
            </a:pPr>
            <a:endParaRPr lang="ru-RU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815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134783"/>
              </p:ext>
            </p:extLst>
          </p:nvPr>
        </p:nvGraphicFramePr>
        <p:xfrm>
          <a:off x="1" y="0"/>
          <a:ext cx="12078268" cy="6741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871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81317"/>
            <a:ext cx="4076153" cy="3055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02" y="3757645"/>
            <a:ext cx="3755995" cy="2815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78472" y="2183643"/>
            <a:ext cx="4968921" cy="4389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Обеспеченность дошкольными местами детей в возрасте от 3 до 7 лет – </a:t>
            </a:r>
            <a:r>
              <a:rPr lang="ru-RU" sz="280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100%</a:t>
            </a: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(с 2012 г). </a:t>
            </a:r>
          </a:p>
          <a:p>
            <a:pPr marL="0" indent="0">
              <a:buNone/>
            </a:pPr>
            <a:r>
              <a:rPr lang="ru-RU" sz="2800" b="1" u="sng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в 2016-2018 гг. не менее </a:t>
            </a:r>
            <a:r>
              <a:rPr lang="ru-RU" sz="280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71%</a:t>
            </a: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потребности в дошкольных местах детям от 1,5 до 3 лет. </a:t>
            </a:r>
          </a:p>
          <a:p>
            <a:pPr marL="0" indent="0">
              <a:buNone/>
            </a:pP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(Веселовский район – </a:t>
            </a:r>
            <a:r>
              <a:rPr lang="ru-RU" sz="36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69% </a:t>
            </a:r>
            <a:r>
              <a:rPr lang="ru-RU" sz="2800" dirty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обеспечены местами</a:t>
            </a:r>
            <a:r>
              <a:rPr lang="ru-RU" sz="2800" dirty="0" smtClean="0">
                <a:ln w="0">
                  <a:solidFill>
                    <a:srgbClr val="00B05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dirty="0">
              <a:ln w="0">
                <a:solidFill>
                  <a:srgbClr val="00B050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kolokolchik-ds.ru/wp-content/uploads/2013/03/main_photo-300x1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150" y="0"/>
            <a:ext cx="4157118" cy="224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423" y="255684"/>
            <a:ext cx="4008174" cy="3006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34887" cy="2730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445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03" y="1337482"/>
            <a:ext cx="11219597" cy="48812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u="sng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обученности – 99, 9 % 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(МБОУ Верхнесоленовская СОШ +0,4%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МБОУ Краснооктябрьская СОШ +1%      )</a:t>
            </a:r>
          </a:p>
          <a:p>
            <a:pPr marL="0" indent="0">
              <a:buNone/>
            </a:pPr>
            <a:r>
              <a:rPr lang="ru-RU" sz="2400" b="1" u="sng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знаний – 49%  (+1%     )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(МБОУ Веселовская СОШ №1</a:t>
            </a:r>
          </a:p>
          <a:p>
            <a:pPr marL="0" indent="0">
              <a:buNone/>
            </a:pPr>
            <a:r>
              <a:rPr lang="ru-RU" sz="2400" b="1" i="1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ВСОШ №2</a:t>
            </a:r>
          </a:p>
          <a:p>
            <a:pPr marL="0" indent="0">
              <a:buNone/>
            </a:pPr>
            <a:r>
              <a:rPr lang="ru-RU" sz="2400" b="1" i="1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Верхнесоленовская СОШ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КИРОВСКАЯ СОШ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Краснооктябрьская СОШ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КРАСНОЗНАМЕНСКАЯ ООШ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Маныч-Балабинская ООШ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Новинская ООШ)</a:t>
            </a:r>
            <a:endParaRPr lang="ru-RU" sz="2400" b="1" i="1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верх 3"/>
          <p:cNvSpPr/>
          <p:nvPr/>
        </p:nvSpPr>
        <p:spPr>
          <a:xfrm>
            <a:off x="5759924" y="1812805"/>
            <a:ext cx="300250" cy="32754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верх 4"/>
          <p:cNvSpPr/>
          <p:nvPr/>
        </p:nvSpPr>
        <p:spPr>
          <a:xfrm>
            <a:off x="5663821" y="2249531"/>
            <a:ext cx="300250" cy="32754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>
            <a:off x="4506037" y="2702253"/>
            <a:ext cx="300250" cy="32754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>
            <a:off x="5609799" y="3434538"/>
            <a:ext cx="300250" cy="316628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vesotobr.ru/images/cms/data/vse_raboty/pobediteli_i_prizery_konkur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270" y="191061"/>
            <a:ext cx="3566620" cy="2674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esotobr.ru/images/cms/data/vse_raboty/zawita_proekta_ulihanyan_kare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721" y="2265527"/>
            <a:ext cx="3260678" cy="2445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esotobr.ru/images/cms/data/News/pb050159-m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455" y="4012447"/>
            <a:ext cx="3225179" cy="24188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44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7911" y="488591"/>
            <a:ext cx="6893256" cy="20089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b="1" dirty="0" smtClean="0">
                <a:ln w="0"/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организации Веселовского района к новому</a:t>
            </a:r>
          </a:p>
          <a:p>
            <a:pPr marL="0" indent="0" algn="ctr">
              <a:buNone/>
            </a:pPr>
            <a:r>
              <a:rPr lang="ru-RU" sz="2400" b="1" dirty="0" smtClean="0">
                <a:ln w="0"/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2016-2017 учебному году </a:t>
            </a:r>
            <a:r>
              <a:rPr lang="ru-RU" sz="2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готовы</a:t>
            </a:r>
            <a:r>
              <a:rPr lang="ru-RU" sz="2400" b="1" dirty="0" smtClean="0">
                <a:ln w="0"/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подготовку образовательных организаций выделено </a:t>
            </a:r>
            <a:r>
              <a:rPr lang="ru-RU" sz="2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877 897 </a:t>
            </a:r>
            <a:r>
              <a:rPr lang="ru-RU" sz="2400" b="1" dirty="0" smtClean="0">
                <a:ln w="0"/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</a:p>
          <a:p>
            <a:pPr marL="0" indent="0" algn="r">
              <a:buNone/>
            </a:pPr>
            <a:endParaRPr lang="ru-RU" sz="2400" b="1" dirty="0" smtClean="0">
              <a:ln w="0"/>
              <a:solidFill>
                <a:schemeClr val="accent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9308" y="5431809"/>
            <a:ext cx="57730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Многофункциональная спортивная площадка с тартановым покрытием в МБОУ Верхнесоленовская СОШ</a:t>
            </a:r>
            <a:endParaRPr lang="ru-RU" sz="2000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accent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vesotobr.ru/images/cms/data/doshkolnoe_obrazovanie/mbou_novinskaya_sosh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943" y="2497541"/>
            <a:ext cx="3256849" cy="21563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vesotobr.ru/images/cms/data/doshkolnoe_obrazovanie/novyj_gazovyj_kotel_v_mbou_manych-balabinskoj_oosh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527" y="4393215"/>
            <a:ext cx="1641640" cy="2464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vesotobr.ru/images/cms/data/doshkolnoe_obrazovanie/kabinet-laboratoriya_mbou_vesyolovskoj_sosh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209" y="4927129"/>
            <a:ext cx="3432660" cy="1930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134" y="2193915"/>
            <a:ext cx="2527435" cy="3036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00" y="2632437"/>
            <a:ext cx="4797947" cy="2698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92" y="694366"/>
            <a:ext cx="4540091" cy="2553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234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firo.ru/wp-content/uploads/2014/12/Logo_2_1-300x1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938" y="492498"/>
            <a:ext cx="3737034" cy="140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4" y="2004185"/>
            <a:ext cx="4419600" cy="904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7671" y="3169682"/>
            <a:ext cx="4722125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Концепция преподавания русского языка и литературы в Российской Федерации</a:t>
            </a:r>
            <a:endParaRPr lang="ru-RU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124" name="Picture 4" descr="https://encrypted-tbn0.gstatic.com/images?q=tbn:ANd9GcTdIYSgzuGA9_Z40FAZuuh4p1E2-t9dd0XWdJ6fkhKJdAZkxc4V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983" y="1875757"/>
            <a:ext cx="409575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finik.me/media/article_images/fingram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0" y="-62592"/>
            <a:ext cx="333375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img2.ntv.ru/home/news/20131003/phyz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055" y="3440583"/>
            <a:ext cx="4348186" cy="2445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4938" y="4353635"/>
            <a:ext cx="5622877" cy="22467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Веселовская СОШ №1 с 2015-2016 учебном году стала областной пилотной площадкой по апробации электронных форм учебников</a:t>
            </a:r>
            <a:endParaRPr lang="ru-RU" sz="28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0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5773" y="556829"/>
            <a:ext cx="7456227" cy="4024125"/>
          </a:xfrm>
        </p:spPr>
        <p:txBody>
          <a:bodyPr/>
          <a:lstStyle/>
          <a:p>
            <a:pPr marL="0" indent="0" algn="r">
              <a:buNone/>
            </a:pP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2014-2015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учебном году в муниципальном этапе Всероссийской предметной олимпиады приняли участие 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647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 школ района,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из них стали призерами и победителями. В региональном этапе приняли участие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учащихся, из них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один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стал 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призером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endParaRPr lang="ru-RU" dirty="0" smtClean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2015 – 2016 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учебном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 в  муниципальном этапе олимпиады приняли участие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627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учащихся, из них победителями и призерами стали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81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человек. 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региональном 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этапе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всероссийской олимпиады школьников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школ района приняли </a:t>
            </a:r>
            <a:r>
              <a:rPr lang="ru-RU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участие, 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 них </a:t>
            </a:r>
            <a:r>
              <a:rPr lang="ru-RU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призер. </a:t>
            </a:r>
          </a:p>
          <a:p>
            <a:pPr marL="0" indent="0" algn="r">
              <a:buNone/>
            </a:pPr>
            <a:endParaRPr lang="ru-RU" dirty="0">
              <a:ln w="0"/>
              <a:solidFill>
                <a:schemeClr val="accent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vesotobr.ru/images/cms/data/vse_raboty/otkrytie_municipal_nogo_etapa_vserossijskoj_olimpiady_shkol_nikov_po_fizicheskoj_kul_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681" y="3755085"/>
            <a:ext cx="4198061" cy="3102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2lic.ru/wp-content/uploads/2014/09/olymp-shkolnik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28" y="3930554"/>
            <a:ext cx="24384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vesotobr.ru/images/cms/data/vse_raboty/folder_1/img_2560-m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4" y="162676"/>
            <a:ext cx="4710509" cy="3140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vesotobr.ru/images/cms/data/vse_raboty/risunok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470" y="3885741"/>
            <a:ext cx="3788802" cy="2841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28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81813"/>
          </a:xfrm>
        </p:spPr>
      </p:pic>
    </p:spTree>
    <p:extLst>
      <p:ext uri="{BB962C8B-B14F-4D97-AF65-F5344CB8AC3E}">
        <p14:creationId xmlns:p14="http://schemas.microsoft.com/office/powerpoint/2010/main" val="41323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2751485"/>
              </p:ext>
            </p:extLst>
          </p:nvPr>
        </p:nvGraphicFramePr>
        <p:xfrm>
          <a:off x="1194634" y="594887"/>
          <a:ext cx="10820400" cy="6013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7587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79928" y="736981"/>
            <a:ext cx="8640169" cy="2429300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2015 – 2016 учебном году курсы повышения </a:t>
            </a:r>
          </a:p>
          <a:p>
            <a:pPr marL="0" indent="0" algn="r">
              <a:buNone/>
            </a:pPr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квалификации прошли 232 педагога – 86 %</a:t>
            </a:r>
          </a:p>
          <a:p>
            <a:pPr marL="0" indent="0" algn="r">
              <a:buNone/>
            </a:pPr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общеобразовательных организаций – 94,4 %</a:t>
            </a:r>
          </a:p>
          <a:p>
            <a:pPr marL="0" indent="0" algn="r">
              <a:buNone/>
            </a:pPr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дошкольного образования – 70,5%</a:t>
            </a:r>
          </a:p>
          <a:p>
            <a:pPr marL="0" indent="0" algn="r">
              <a:buNone/>
            </a:pPr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дополнительного образования – 34,4% </a:t>
            </a:r>
            <a:endParaRPr lang="ru-RU" sz="2800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www.rostovipk.ru:99/images/stories/docs/kaf_mied/news/2016/20160402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3" y="3409594"/>
            <a:ext cx="4607493" cy="30750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obrazshkola.ru/images/konkursy_pedagogam_besplat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041" y="3497276"/>
            <a:ext cx="5345228" cy="26726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7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vesotobr.ru/images/cms/data/News/rabota_sekcii_innovacionnaya_model_socializacii_odarennyh_detej_v_municipal_nom_obrazovatel_nom_prostranstv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709" y="109182"/>
            <a:ext cx="4706476" cy="3552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vesotobr.ru/images/cms/data/News/rabota_sekcii_uchitelej_geografii_biologii_i_him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185" y="0"/>
            <a:ext cx="5214345" cy="3477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vesotobr.ru/images/cms/data/News/rabota_sekcii_uchitelej_istorii_i_obwestvoznaniy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79" y="3661338"/>
            <a:ext cx="4061583" cy="2709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vesotobr.ru/images/cms/data/News/rabota_sekcii_uchitelej_russkogo_yazyka_i_literatury_inostrannogo_yazy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929" y="3477928"/>
            <a:ext cx="4675732" cy="3118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26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9314" y="777922"/>
            <a:ext cx="3942686" cy="2088108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Аттестовано 114 педагогических работников (в 2014-2015 учебном году – 143)</a:t>
            </a:r>
            <a:endParaRPr lang="ru-RU" sz="28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59011408"/>
              </p:ext>
            </p:extLst>
          </p:nvPr>
        </p:nvGraphicFramePr>
        <p:xfrm>
          <a:off x="121314" y="143933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AutoShape 2" descr="http://vesotobr.ru/images/cms/data/News/rabota_sekcii_uchitelej_nachal_nyh_klasso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8" name="Picture 4" descr="http://vesotobr.ru/images/cms/data/News/rabota_sekcii_uchitelej_nachal_nyh_klass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118" y="3605659"/>
            <a:ext cx="3379195" cy="22538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4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079" y="285914"/>
            <a:ext cx="3884921" cy="2381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 descr="http://vesotobr.ru/images/cms/data/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6" y="105548"/>
            <a:ext cx="4525780" cy="30061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vesotobr.ru/images/cms/data/k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446" y="2847814"/>
            <a:ext cx="4914900" cy="36004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vesotobr.ru/images/cms/data/doshkolnoe_obrazovanie/dscn1564_500x3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370" y="105548"/>
            <a:ext cx="4140153" cy="3105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vesotobr.ru/images/cms/data/vse_raboty/folder/img_43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683" y="3210663"/>
            <a:ext cx="5040648" cy="3360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44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98174" y="0"/>
            <a:ext cx="3493826" cy="477672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года – 2016»</a:t>
            </a:r>
          </a:p>
        </p:txBody>
      </p:sp>
      <p:pic>
        <p:nvPicPr>
          <p:cNvPr id="13314" name="Picture 2" descr="http://vesotobr.ru/images/cms/data/vse_raboty/lis_ko_e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66" y="477672"/>
            <a:ext cx="3333750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vesotobr.ru/images/cms/data/vse_raboty/den_psihologa/skanirovat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885" y="477672"/>
            <a:ext cx="2682678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nsportal.ru/sites/default/files/styles/media_gallery_thumbnail/public/gallery/2014/12/15/shkolnaya_zhizn/image_1.jpg?itok=_1u2VN5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745" y="477672"/>
            <a:ext cx="3809998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987" y="4166977"/>
            <a:ext cx="35293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Лисько</a:t>
            </a:r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Николаевна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ИЗО МБОУ Веселовская СОШ №1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муниципального конкурса «Учитель года – 2016», лауреат регионального конкурса «Учитель года Дона – 2016»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53385" y="4235356"/>
            <a:ext cx="442187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Леонов Евгений Викторович</a:t>
            </a: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физвоспитания МБОУ Багаевская СОШ</a:t>
            </a: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муниципального конкурса «Учитель года – 2016» в номинации «Педагогический дебют», лауреат регионального конкурса «Учитель года Дона – 2016»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номинации «Педагогический дебют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2" y="4223983"/>
            <a:ext cx="37248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Петренко Ольга Александровна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ГДО МБОУ Ленинской СОШ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муниципального конкурса «Учитель года – 2016» в номинации «Воспитатель ДОУ»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05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5108" y="396935"/>
            <a:ext cx="3640540" cy="1132764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«Лучший воспитатель ДОУ» в рамках конкурса «Воспитатели России»</a:t>
            </a:r>
            <a:endParaRPr lang="ru-RU" sz="2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531794" y="396935"/>
            <a:ext cx="3640540" cy="11327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«Поощрение лучших учителей»</a:t>
            </a:r>
            <a:endParaRPr lang="ru-RU" sz="2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http://vesotobr.ru/images/cms/data/vse_raboty/den_psihologa/dashko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05" y="2165469"/>
            <a:ext cx="2273726" cy="2273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199" y="1673900"/>
            <a:ext cx="4702185" cy="3553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-23884" y="4537028"/>
            <a:ext cx="25760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Дашко Мария Андреевна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д/с №1 «Колокольчик»,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лауреат конкурса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458" y="4529352"/>
            <a:ext cx="25760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Рассолаева</a:t>
            </a: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Владимировна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ГДО МБОУ Багаевской СОШ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458" y="2165469"/>
            <a:ext cx="2630771" cy="2349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824953" y="5371292"/>
            <a:ext cx="50542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Останина Елена Александровна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МБОУ ВСОШ №2 и </a:t>
            </a:r>
            <a:r>
              <a:rPr lang="ru-RU" sz="2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Лисько</a:t>
            </a: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Николаевна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ИЗО МБОУ Веселовская СОШ №1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93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vesmoucdt.ucoz.ru/KaribovV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976" y="796095"/>
            <a:ext cx="3611207" cy="4891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785" y="2006222"/>
            <a:ext cx="604595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Карибов</a:t>
            </a:r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Виктор Леонидович, 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Образование высшее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в 1985 году окончил Московский государственный университет </a:t>
            </a:r>
            <a:endParaRPr lang="ru-RU" i="1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им. М.В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</a:t>
            </a:r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Ломоносова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  <a:b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Первая квалификационная категория</a:t>
            </a:r>
            <a:b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Педагогический стаж – </a:t>
            </a:r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18 лет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Преподает </a:t>
            </a:r>
            <a:r>
              <a:rPr lang="ru-RU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объединениях «Шахматы» и «Шашки</a:t>
            </a:r>
            <a:r>
              <a:rPr lang="ru-RU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» МБУ ДО Веселовский ЦТ</a:t>
            </a:r>
          </a:p>
          <a:p>
            <a:r>
              <a:rPr lang="ru-RU" b="1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Диплом </a:t>
            </a:r>
            <a:r>
              <a:rPr lang="en-US" b="1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III</a:t>
            </a:r>
            <a:r>
              <a:rPr lang="ru-RU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b="1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степени областного конкурса инновационных проектов (авторских программ) дополнительного образования 2016 года</a:t>
            </a:r>
            <a:endParaRPr lang="ru-RU" b="1" i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443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4172803" cy="86253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 деятельности инновационных площадок</a:t>
            </a:r>
            <a:endParaRPr lang="ru-RU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://vesotobr.ru/images/cms/data/vse_raboty/den_psihologa/dsc06332-m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http://vesotobr.ru/images/cms/data/vse_raboty/den_psihologa/dsc06332-m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488" y="170493"/>
            <a:ext cx="5782512" cy="32536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http://vesotobr.ru/images/cms/data/vse_raboty/folder/dsc01529-min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8" name="Picture 8" descr="http://vesotobr.ru/images/cms/data/direktor_tsentra_modernizatsii_ivanova_n_b_500x33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19" y="4051257"/>
            <a:ext cx="4107409" cy="27355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http://vesotobr.ru/images/cms/data/metodist_tsentra_modernizatsii_nemertseva_g_m_500x33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47" y="3614966"/>
            <a:ext cx="4762500" cy="3171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http://vessosh1.ru/images/p59_hj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823" y="862539"/>
            <a:ext cx="3200400" cy="29462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27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893620"/>
            <a:ext cx="8884693" cy="3978028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Награждены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федеральными медалями «За особые успехи в учении» 15 выпускников школ.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Это: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Весёловская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 №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– 7 выпускников, 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Верхнесоленовская СОШ – 3 выпускницы,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ВСОШ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№2,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Багаевская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МБОУ  Краснооктябрьская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СОШ,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Позднеевская СОШ, МБОУ Ленинская СОШ – по 1 выпускнику</a:t>
            </a:r>
            <a:endParaRPr lang="en-US" sz="2600" dirty="0" smtClean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Две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выпускницы были награждены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медалью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 особые успехи выпускнику Дона». </a:t>
            </a:r>
          </a:p>
        </p:txBody>
      </p:sp>
      <p:pic>
        <p:nvPicPr>
          <p:cNvPr id="16386" name="Picture 2" descr="http://vesotobr.ru/images/cms/data/doshkolnoe_obrazovanie/ajbazova_halimat_vypusknica_mbou_vesyolovskoj_sosh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725" y="111543"/>
            <a:ext cx="4171078" cy="2782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vesotobr.ru/images/cms/data/doshkolnoe_obrazovanie/shahdinaryan_ninel_vypusknica_mbou_verhnesolenovskoj_sos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818" y="111543"/>
            <a:ext cx="3048900" cy="40453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89711" y="1141948"/>
            <a:ext cx="24429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Айбазова</a:t>
            </a: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Халимат</a:t>
            </a:r>
            <a:endParaRPr lang="en-US" sz="32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2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ВСОШ №2</a:t>
            </a:r>
            <a:endParaRPr lang="ru-RU" sz="280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14512" y="4258102"/>
            <a:ext cx="297748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Шахдинарян</a:t>
            </a: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Нинель</a:t>
            </a:r>
          </a:p>
          <a:p>
            <a:pPr algn="ctr"/>
            <a:r>
              <a:rPr lang="ru-RU" sz="200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Верхнесоленовская СОШ</a:t>
            </a:r>
            <a:endParaRPr lang="ru-RU" sz="280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69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/>
          <p:cNvGraphicFramePr/>
          <p:nvPr>
            <p:extLst/>
          </p:nvPr>
        </p:nvGraphicFramePr>
        <p:xfrm>
          <a:off x="167710" y="3815557"/>
          <a:ext cx="6205621" cy="2397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40683" cy="6885384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2" y="1"/>
            <a:ext cx="12721167" cy="7029451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0459" y="-385003"/>
            <a:ext cx="6872245" cy="7225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9904891"/>
              </p:ext>
            </p:extLst>
          </p:nvPr>
        </p:nvGraphicFramePr>
        <p:xfrm>
          <a:off x="7392822" y="843520"/>
          <a:ext cx="4847861" cy="2778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233999" y="2361063"/>
            <a:ext cx="3295004" cy="145449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190500" dir="2700000" algn="ctr">
              <a:schemeClr val="bg1"/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ru-RU" sz="2133" b="1" dirty="0" smtClean="0">
                <a:solidFill>
                  <a:schemeClr val="tx2"/>
                </a:solidFill>
                <a:cs typeface="Arial" pitchFamily="34" charset="0"/>
              </a:rPr>
              <a:t>Обеспечение прозрачности и открытости проведения ЕГЭ</a:t>
            </a:r>
            <a:endParaRPr lang="ru-RU" sz="2133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967215327"/>
              </p:ext>
            </p:extLst>
          </p:nvPr>
        </p:nvGraphicFramePr>
        <p:xfrm>
          <a:off x="3732361" y="-1"/>
          <a:ext cx="8304964" cy="637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39818" y="3895927"/>
            <a:ext cx="50252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3333FF"/>
                </a:solidFill>
              </a:rPr>
              <a:t>Все аудитории оборудованы камерами онлайн наблюдения.</a:t>
            </a:r>
          </a:p>
          <a:p>
            <a:endParaRPr lang="ru-RU" sz="2400" b="1" dirty="0" smtClean="0">
              <a:solidFill>
                <a:srgbClr val="3333FF"/>
              </a:solidFill>
            </a:endParaRPr>
          </a:p>
          <a:p>
            <a:r>
              <a:rPr lang="ru-RU" sz="2400" b="1" dirty="0" smtClean="0">
                <a:solidFill>
                  <a:srgbClr val="3333FF"/>
                </a:solidFill>
              </a:rPr>
              <a:t>Установлены средства подавления связи</a:t>
            </a:r>
          </a:p>
          <a:p>
            <a:endParaRPr lang="ru-RU" sz="2400" b="1" dirty="0">
              <a:solidFill>
                <a:srgbClr val="3333FF"/>
              </a:solidFill>
            </a:endParaRPr>
          </a:p>
          <a:p>
            <a:r>
              <a:rPr lang="ru-RU" sz="2400" b="1" dirty="0" smtClean="0">
                <a:solidFill>
                  <a:srgbClr val="3333FF"/>
                </a:solidFill>
              </a:rPr>
              <a:t>Общественное наблюдение</a:t>
            </a:r>
          </a:p>
          <a:p>
            <a:endParaRPr lang="ru-RU" sz="2400" dirty="0"/>
          </a:p>
        </p:txBody>
      </p:sp>
      <p:pic>
        <p:nvPicPr>
          <p:cNvPr id="18434" name="Picture 2" descr="http://ege.edu.ru/common/img/img_2015/vybor4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2729552" cy="149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481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xn---105-43d3dhx2g.xn--p1ai/wp-content/uploads/2016/02/oge-201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819" y="0"/>
            <a:ext cx="2489181" cy="244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596788"/>
            <a:ext cx="10820400" cy="4621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267" dirty="0">
                <a:solidFill>
                  <a:srgbClr val="3333FF"/>
                </a:solidFill>
              </a:rPr>
              <a:t>Аттестаты об основном общем образовании получили все </a:t>
            </a:r>
            <a:r>
              <a:rPr lang="ru-RU" sz="4267" dirty="0" smtClean="0">
                <a:solidFill>
                  <a:srgbClr val="3333FF"/>
                </a:solidFill>
              </a:rPr>
              <a:t>194 выпускника </a:t>
            </a:r>
            <a:r>
              <a:rPr lang="ru-RU" sz="4267" dirty="0">
                <a:solidFill>
                  <a:srgbClr val="3333FF"/>
                </a:solidFill>
              </a:rPr>
              <a:t>(100%), допущенных к экзаменам</a:t>
            </a:r>
            <a:r>
              <a:rPr lang="ru-RU" sz="4267" dirty="0" smtClean="0">
                <a:solidFill>
                  <a:srgbClr val="3333FF"/>
                </a:solidFill>
              </a:rPr>
              <a:t>.</a:t>
            </a:r>
          </a:p>
          <a:p>
            <a:pPr marL="0" indent="0">
              <a:buNone/>
            </a:pPr>
            <a:endParaRPr lang="ru-RU" sz="4267" dirty="0" smtClean="0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ru-RU" sz="4267" dirty="0" smtClean="0">
                <a:solidFill>
                  <a:srgbClr val="3333FF"/>
                </a:solidFill>
              </a:rPr>
              <a:t>13 выпускников получили аттестаты с отличием (в 2015 г. – 9 выпускников)</a:t>
            </a:r>
            <a:endParaRPr lang="ru-RU" sz="4267" dirty="0">
              <a:solidFill>
                <a:srgbClr val="3333FF"/>
              </a:solidFill>
            </a:endParaRPr>
          </a:p>
        </p:txBody>
      </p:sp>
      <p:sp>
        <p:nvSpPr>
          <p:cNvPr id="4" name="Стрелка вверх 3"/>
          <p:cNvSpPr/>
          <p:nvPr/>
        </p:nvSpPr>
        <p:spPr>
          <a:xfrm>
            <a:off x="0" y="4462818"/>
            <a:ext cx="723331" cy="137842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78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3140" y="1020854"/>
            <a:ext cx="9348717" cy="90348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Право получения аттестата об основном общем образовании</a:t>
            </a:r>
            <a:endParaRPr lang="ru-RU" sz="28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39958"/>
              </p:ext>
            </p:extLst>
          </p:nvPr>
        </p:nvGraphicFramePr>
        <p:xfrm>
          <a:off x="614149" y="2198317"/>
          <a:ext cx="10986448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224"/>
                <a:gridCol w="5493224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2016 год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 обязательных</a:t>
                      </a:r>
                      <a:r>
                        <a:rPr lang="ru-RU" sz="2400" baseline="0" dirty="0" smtClean="0"/>
                        <a:t> предмета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dirty="0" smtClean="0"/>
                        <a:t>2 предмета по выбору,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Русский</a:t>
                      </a:r>
                      <a:r>
                        <a:rPr lang="ru-RU" sz="2400" baseline="0" dirty="0" smtClean="0"/>
                        <a:t> язык и математика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dirty="0" smtClean="0"/>
                        <a:t>независимо от результата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062223"/>
              </p:ext>
            </p:extLst>
          </p:nvPr>
        </p:nvGraphicFramePr>
        <p:xfrm>
          <a:off x="614149" y="4392877"/>
          <a:ext cx="10986448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224"/>
                <a:gridCol w="5493224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2017 год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 обязательных</a:t>
                      </a:r>
                      <a:r>
                        <a:rPr lang="ru-RU" sz="2400" baseline="0" dirty="0" smtClean="0"/>
                        <a:t> предмета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dirty="0" smtClean="0"/>
                        <a:t>2 предмета по выбору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Русский язык и математика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aseline="0" dirty="0" smtClean="0"/>
                        <a:t>с учетом положительного результата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908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890" y="133748"/>
            <a:ext cx="5987955" cy="794299"/>
          </a:xfr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Школы в сложных социальных условиях</a:t>
            </a:r>
            <a:endParaRPr lang="ru-RU" sz="28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9210" y="1722372"/>
            <a:ext cx="424445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Оценка ситуации:</a:t>
            </a:r>
          </a:p>
          <a:p>
            <a:r>
              <a:rPr lang="ru-RU" sz="2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школы в сложных социальных условиях</a:t>
            </a:r>
          </a:p>
          <a:p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Малозападенская СОШ</a:t>
            </a:r>
          </a:p>
          <a:p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Красноманычская ООШ</a:t>
            </a:r>
          </a:p>
          <a:p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Садковская ООШ</a:t>
            </a:r>
            <a:endParaRPr lang="ru-RU" sz="20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32813" y="1295134"/>
            <a:ext cx="4872250" cy="2862322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Задачи на 2016-2017 учебный год:</a:t>
            </a:r>
          </a:p>
          <a:p>
            <a:endParaRPr lang="ru-RU" sz="2000" dirty="0" smtClean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Программа поддержки школ, находящихся в сложных социальных условиях:</a:t>
            </a:r>
          </a:p>
          <a:p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   Социологические исследования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Модель самодиагностики школ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Развитие кадрового потенциала школ</a:t>
            </a:r>
            <a:endParaRPr lang="ru-RU" sz="20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790" y="4533526"/>
            <a:ext cx="12052110" cy="20621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 w="0"/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Конечный результат – обеспечить доступность качественного образования для каждого ребенка независимо от места жительства и социально-экономического статуса семьи</a:t>
            </a:r>
            <a:endParaRPr lang="ru-RU" sz="3200" b="1" i="1" dirty="0">
              <a:ln w="0"/>
              <a:solidFill>
                <a:srgbClr val="0066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4933665" y="2335169"/>
            <a:ext cx="1699147" cy="68098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49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0155"/>
          </a:xfrm>
        </p:spPr>
      </p:pic>
    </p:spTree>
    <p:extLst>
      <p:ext uri="{BB962C8B-B14F-4D97-AF65-F5344CB8AC3E}">
        <p14:creationId xmlns:p14="http://schemas.microsoft.com/office/powerpoint/2010/main" val="2971944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119116"/>
            <a:ext cx="10820400" cy="509957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Доступность образования для детей с особыми образовательными потребностями в Веселовском районе:</a:t>
            </a: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Формирование эффективной муниципальной модели предоставления образовательных услуг для детей-инвалидов и детей с ОВЗ;</a:t>
            </a: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Оказание логопедической помощи детям дошкольного возраста;</a:t>
            </a: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Служба ранней помощи родителям, имеющим детей с особыми потребностями в возрасте от 0 до 3 лет;</a:t>
            </a: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Создание психолого-медико-педагогической службы – структурного подразделения Отдела образования;</a:t>
            </a: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Сетевое взаимодействие образовательных организаций района с</a:t>
            </a:r>
          </a:p>
          <a:p>
            <a:pPr marL="0" indent="0">
              <a:buNone/>
            </a:pPr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МБОУ </a:t>
            </a:r>
            <a:r>
              <a:rPr lang="ru-RU" dirty="0" err="1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Позднеевской</a:t>
            </a:r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СОШ и МБОУ Веселовская СОШ №1;</a:t>
            </a:r>
            <a:endParaRPr lang="ru-RU" dirty="0">
              <a:ln w="0">
                <a:solidFill>
                  <a:srgbClr val="00B050"/>
                </a:solidFill>
              </a:ln>
              <a:solidFill>
                <a:srgbClr val="0066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dirty="0" smtClean="0">
                <a:ln w="0"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Повышение квалификации и переподготовка педагогических работников.</a:t>
            </a:r>
          </a:p>
        </p:txBody>
      </p:sp>
    </p:spTree>
    <p:extLst>
      <p:ext uri="{BB962C8B-B14F-4D97-AF65-F5344CB8AC3E}">
        <p14:creationId xmlns:p14="http://schemas.microsoft.com/office/powerpoint/2010/main" val="28383385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" y="-1"/>
            <a:ext cx="12167616" cy="6858815"/>
          </a:xfrm>
        </p:spPr>
      </p:pic>
    </p:spTree>
    <p:extLst>
      <p:ext uri="{BB962C8B-B14F-4D97-AF65-F5344CB8AC3E}">
        <p14:creationId xmlns:p14="http://schemas.microsoft.com/office/powerpoint/2010/main" val="39063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49672" y="242931"/>
            <a:ext cx="7916837" cy="4024125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Приоритетные направления развития дополнительного образования:</a:t>
            </a:r>
          </a:p>
          <a:p>
            <a:pPr marL="457200" indent="-457200">
              <a:buAutoNum type="arabicPeriod"/>
            </a:pPr>
            <a:r>
              <a:rPr lang="ru-RU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Научно-техническое творчество;</a:t>
            </a:r>
          </a:p>
          <a:p>
            <a:pPr marL="457200" indent="-457200">
              <a:buAutoNum type="arabicPeriod"/>
            </a:pPr>
            <a:r>
              <a:rPr lang="ru-RU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Туристско-краеведческое направление.</a:t>
            </a:r>
            <a:endParaRPr lang="ru-RU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486" name="Picture 6" descr="экскурсия в лесхоз (1 поток лагеря &quot;город Здоровья&quot;)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90" y="3042614"/>
            <a:ext cx="4626441" cy="3469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vesmoucdt.ucoz.ru/_si/0/s083212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18" y="242931"/>
            <a:ext cx="4457369" cy="3343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http://vesotobr.ru/images/cms/data/News/pb050203-m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3" y="3042614"/>
            <a:ext cx="4529798" cy="3397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998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vesotobr.ru/images/cms/data/vse_raboty/folder/img_06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530" y="150126"/>
            <a:ext cx="4592331" cy="3444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vesotobr.ru/images/cms/data/meropriyatie_posvyawennoe_dnyu_rossii_v_mbou_krasnomanychskoj_oo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509" y="253852"/>
            <a:ext cx="4898031" cy="3673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http://vesotobr.ru/images/cms/data/vse_raboty/folder/dsc06380-m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19" y="2966576"/>
            <a:ext cx="6628291" cy="3729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http://vesotobr.ru/images/cms/data/mbou_sadkovskaya_oosh_den_rossi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933" y="3146427"/>
            <a:ext cx="4449255" cy="3336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095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5946"/>
          </a:xfrm>
        </p:spPr>
      </p:pic>
    </p:spTree>
    <p:extLst>
      <p:ext uri="{BB962C8B-B14F-4D97-AF65-F5344CB8AC3E}">
        <p14:creationId xmlns:p14="http://schemas.microsoft.com/office/powerpoint/2010/main" val="28751775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chusrayon.ru/sites/default/files/files/2014.09_news/s_novym_uchebnym_god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99"/>
            <a:ext cx="12192000" cy="686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75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TM02900722[[fn=Совет директоров]]</Template>
  <TotalTime>2097</TotalTime>
  <Words>1078</Words>
  <Application>Microsoft Office PowerPoint</Application>
  <PresentationFormat>Широкоэкранный</PresentationFormat>
  <Paragraphs>144</Paragraphs>
  <Slides>32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Adventure</vt:lpstr>
      <vt:lpstr>Arial</vt:lpstr>
      <vt:lpstr>Calibri</vt:lpstr>
      <vt:lpstr>Calibri Light</vt:lpstr>
      <vt:lpstr>Century Gothic</vt:lpstr>
      <vt:lpstr>Times New Roman</vt:lpstr>
      <vt:lpstr>Wingdings 2</vt:lpstr>
      <vt:lpstr>HDOfficeLightV0</vt:lpstr>
      <vt:lpstr>След самолета</vt:lpstr>
      <vt:lpstr>«Актуальные вопросы повышения качества образования и информационной прозрачности в системе образования Весёловского района»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«Актуальные вопросы повышения качества образования и информационной прозначности в системе образования Весёловского района»</dc:title>
  <dc:creator>Михаил Цехмистренко</dc:creator>
  <cp:lastModifiedBy>Михаил Цехмистренко</cp:lastModifiedBy>
  <cp:revision>41</cp:revision>
  <dcterms:created xsi:type="dcterms:W3CDTF">2016-08-22T04:50:01Z</dcterms:created>
  <dcterms:modified xsi:type="dcterms:W3CDTF">2016-08-23T18:48:40Z</dcterms:modified>
</cp:coreProperties>
</file>