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  <p:sldMasterId id="2147483711" r:id="rId2"/>
  </p:sldMasterIdLst>
  <p:notesMasterIdLst>
    <p:notesMasterId r:id="rId10"/>
  </p:notesMasterIdLst>
  <p:sldIdLst>
    <p:sldId id="261" r:id="rId3"/>
    <p:sldId id="264" r:id="rId4"/>
    <p:sldId id="258" r:id="rId5"/>
    <p:sldId id="263" r:id="rId6"/>
    <p:sldId id="259" r:id="rId7"/>
    <p:sldId id="260" r:id="rId8"/>
    <p:sldId id="262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F53049-2C44-4985-B441-6403B12F6DFD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A57DFF-473A-498D-9BD3-4E6ADE2457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52708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80A8B-A6F9-4618-AE83-3FB2AD6017CE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FC47D-C262-422A-9914-467A8272EA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5441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80A8B-A6F9-4618-AE83-3FB2AD6017CE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FC47D-C262-422A-9914-467A8272EA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48523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80A8B-A6F9-4618-AE83-3FB2AD6017CE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FC47D-C262-422A-9914-467A8272EA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1906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80A8B-A6F9-4618-AE83-3FB2AD6017CE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FC47D-C262-422A-9914-467A8272EA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87376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80A8B-A6F9-4618-AE83-3FB2AD6017CE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FC47D-C262-422A-9914-467A8272EA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72730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80A8B-A6F9-4618-AE83-3FB2AD6017CE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FC47D-C262-422A-9914-467A8272EA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0786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80A8B-A6F9-4618-AE83-3FB2AD6017CE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FC47D-C262-422A-9914-467A8272EA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84670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80A8B-A6F9-4618-AE83-3FB2AD6017CE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FC47D-C262-422A-9914-467A8272EA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22762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80A8B-A6F9-4618-AE83-3FB2AD6017CE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FC47D-C262-422A-9914-467A8272EA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79536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80A8B-A6F9-4618-AE83-3FB2AD6017CE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FC47D-C262-422A-9914-467A8272EA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6951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80A8B-A6F9-4618-AE83-3FB2AD6017CE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FC47D-C262-422A-9914-467A8272EA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5333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80A8B-A6F9-4618-AE83-3FB2AD6017CE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FC47D-C262-422A-9914-467A8272EA39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019784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80A8B-A6F9-4618-AE83-3FB2AD6017CE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FC47D-C262-422A-9914-467A8272EA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26723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80A8B-A6F9-4618-AE83-3FB2AD6017CE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FC47D-C262-422A-9914-467A8272EA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18352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80A8B-A6F9-4618-AE83-3FB2AD6017CE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FC47D-C262-422A-9914-467A8272EA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77764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80A8B-A6F9-4618-AE83-3FB2AD6017CE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FC47D-C262-422A-9914-467A8272EA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50556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80A8B-A6F9-4618-AE83-3FB2AD6017CE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FC47D-C262-422A-9914-467A8272EA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52285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BBAAFF-5DA9-4695-8650-3AC011808BA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564642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BBAAFF-5DA9-4695-8650-3AC011808BA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69016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BBAAFF-5DA9-4695-8650-3AC011808BA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29621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BBAAFF-5DA9-4695-8650-3AC011808BA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840395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BBAAFF-5DA9-4695-8650-3AC011808BA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18094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BBAAFF-5DA9-4695-8650-3AC011808BA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863404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BBAAFF-5DA9-4695-8650-3AC011808BA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329977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BBAAFF-5DA9-4695-8650-3AC011808BA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8707670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BBAAFF-5DA9-4695-8650-3AC011808BA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6772858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BBAAFF-5DA9-4695-8650-3AC011808BA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3939282"/>
      </p:ext>
    </p:extLst>
  </p:cSld>
  <p:clrMapOvr>
    <a:masterClrMapping/>
  </p:clrMapOvr>
  <p:hf hdr="0" ftr="0" dt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BBAAFF-5DA9-4695-8650-3AC011808BA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34660270"/>
      </p:ext>
    </p:extLst>
  </p:cSld>
  <p:clrMapOvr>
    <a:masterClrMapping/>
  </p:clrMapOvr>
  <p:hf hdr="0" ftr="0" dt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BBAAFF-5DA9-4695-8650-3AC011808BA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10823208"/>
      </p:ext>
    </p:extLst>
  </p:cSld>
  <p:clrMapOvr>
    <a:masterClrMapping/>
  </p:clrMapOvr>
  <p:hf hdr="0" ftr="0" dt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BBAAFF-5DA9-4695-8650-3AC011808BA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16273713"/>
      </p:ext>
    </p:extLst>
  </p:cSld>
  <p:clrMapOvr>
    <a:masterClrMapping/>
  </p:clrMapOvr>
  <p:hf hdr="0" ftr="0" dt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BBAAFF-5DA9-4695-8650-3AC011808BA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61846665"/>
      </p:ext>
    </p:extLst>
  </p:cSld>
  <p:clrMapOvr>
    <a:masterClrMapping/>
  </p:clrMapOvr>
  <p:hf hdr="0" ftr="0" dt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BBAAFF-5DA9-4695-8650-3AC011808BA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9055607"/>
      </p:ext>
    </p:extLst>
  </p:cSld>
  <p:clrMapOvr>
    <a:masterClrMapping/>
  </p:clrMapOvr>
  <p:hf hdr="0" ftr="0" dt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BBAAFF-5DA9-4695-8650-3AC011808BA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1646437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BBAAFF-5DA9-4695-8650-3AC011808BA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7194661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Автор и дата"/>
          <p:cNvSpPr txBox="1">
            <a:spLocks noGrp="1"/>
          </p:cNvSpPr>
          <p:nvPr>
            <p:ph type="body" sz="quarter" idx="13" hasCustomPrompt="1"/>
          </p:nvPr>
        </p:nvSpPr>
        <p:spPr>
          <a:xfrm>
            <a:off x="600670" y="5929931"/>
            <a:ext cx="10985502" cy="31849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412750">
              <a:lnSpc>
                <a:spcPct val="100000"/>
              </a:lnSpc>
              <a:spcBef>
                <a:spcPts val="0"/>
              </a:spcBef>
              <a:buSzTx/>
              <a:buNone/>
              <a:defRPr sz="1800" b="1"/>
            </a:lvl1pPr>
          </a:lstStyle>
          <a:p>
            <a:r>
              <a:t>Автор и дата</a:t>
            </a:r>
          </a:p>
        </p:txBody>
      </p:sp>
      <p:sp>
        <p:nvSpPr>
          <p:cNvPr id="12" name="Заголовок презентации"/>
          <p:cNvSpPr txBox="1">
            <a:spLocks noGrp="1"/>
          </p:cNvSpPr>
          <p:nvPr>
            <p:ph type="title" hasCustomPrompt="1"/>
          </p:nvPr>
        </p:nvSpPr>
        <p:spPr>
          <a:xfrm>
            <a:off x="603248" y="1287496"/>
            <a:ext cx="10985502" cy="2324101"/>
          </a:xfrm>
          <a:prstGeom prst="rect">
            <a:avLst/>
          </a:prstGeom>
        </p:spPr>
        <p:txBody>
          <a:bodyPr anchor="b"/>
          <a:lstStyle>
            <a:lvl1pPr>
              <a:defRPr sz="5800" spc="-116"/>
            </a:lvl1pPr>
          </a:lstStyle>
          <a:p>
            <a:r>
              <a:t>Заголовок презентации</a:t>
            </a:r>
          </a:p>
        </p:txBody>
      </p:sp>
      <p:sp>
        <p:nvSpPr>
          <p:cNvPr id="13" name="Уровень текста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600671" y="3611595"/>
            <a:ext cx="10985501" cy="952501"/>
          </a:xfrm>
          <a:prstGeom prst="rect">
            <a:avLst/>
          </a:prstGeom>
        </p:spPr>
        <p:txBody>
          <a:bodyPr/>
          <a:lstStyle>
            <a:lvl1pPr marL="0" indent="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1pPr>
            <a:lvl2pPr marL="0" indent="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2pPr>
            <a:lvl3pPr marL="0" indent="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3pPr>
            <a:lvl4pPr marL="0" indent="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4pPr>
            <a:lvl5pPr marL="0" indent="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5pPr>
          </a:lstStyle>
          <a:p>
            <a:r>
              <a:t>Подзаголовок презентации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4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6CB4B4D-7CA3-9044-876B-883B54F8677D}" type="slidenum">
              <a:rPr kumimoji="0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32098250"/>
      </p:ext>
    </p:extLst>
  </p:cSld>
  <p:clrMapOvr>
    <a:masterClrMapping/>
  </p:clrMapOvr>
  <p:transition spd="med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с иконками в фон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E7D4F1B-2BC3-4D14-B963-614665D9619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95" t="7303"/>
          <a:stretch/>
        </p:blipFill>
        <p:spPr>
          <a:xfrm>
            <a:off x="6838428" y="1053679"/>
            <a:ext cx="5369989" cy="5804323"/>
          </a:xfrm>
          <a:prstGeom prst="rect">
            <a:avLst/>
          </a:prstGeom>
        </p:spPr>
      </p:pic>
      <p:sp>
        <p:nvSpPr>
          <p:cNvPr id="6" name="Содержимое 2">
            <a:extLst>
              <a:ext uri="{FF2B5EF4-FFF2-40B4-BE49-F238E27FC236}">
                <a16:creationId xmlns:a16="http://schemas.microsoft.com/office/drawing/2014/main" id="{2A0C337A-D041-4D4B-B69B-6C5959BC1C56}"/>
              </a:ext>
            </a:extLst>
          </p:cNvPr>
          <p:cNvSpPr txBox="1">
            <a:spLocks/>
          </p:cNvSpPr>
          <p:nvPr userDrawn="1"/>
        </p:nvSpPr>
        <p:spPr>
          <a:xfrm>
            <a:off x="10843828" y="6433921"/>
            <a:ext cx="1164206" cy="326623"/>
          </a:xfrm>
          <a:prstGeom prst="rect">
            <a:avLst/>
          </a:prstGeom>
        </p:spPr>
        <p:txBody>
          <a:bodyPr vert="horz" lIns="104271" tIns="52135" rIns="104271" bIns="52135" rtlCol="0">
            <a:noAutofit/>
          </a:bodyPr>
          <a:lstStyle>
            <a:lvl1pPr marL="370092" indent="-370092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4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01866" indent="-308410" algn="l" defTabSz="98691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0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33640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59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27096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20552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14008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07464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00920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94376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8691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fld id="{6CA9F830-AB22-4816-AA96-B85E8087DFB6}" type="slidenum">
              <a:rPr kumimoji="0" lang="ru-RU" sz="17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Arial "/>
                <a:ea typeface="Verdana" pitchFamily="34" charset="0"/>
                <a:cs typeface="+mn-cs"/>
              </a:rPr>
              <a:pPr marL="0" marR="0" lvl="0" indent="0" algn="r" defTabSz="986912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t>‹#›</a:t>
            </a:fld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Arial 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34129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0.xml"/><Relationship Id="rId21" Type="http://schemas.openxmlformats.org/officeDocument/2006/relationships/image" Target="../media/image2.png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20" Type="http://schemas.openxmlformats.org/officeDocument/2006/relationships/theme" Target="../theme/theme2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24" Type="http://schemas.openxmlformats.org/officeDocument/2006/relationships/image" Target="../media/image5.png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23" Type="http://schemas.openxmlformats.org/officeDocument/2006/relationships/image" Target="../media/image4.png"/><Relationship Id="rId10" Type="http://schemas.openxmlformats.org/officeDocument/2006/relationships/slideLayout" Target="../slideLayouts/slideLayout27.xml"/><Relationship Id="rId19" Type="http://schemas.openxmlformats.org/officeDocument/2006/relationships/slideLayout" Target="../slideLayouts/slideLayout36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Relationship Id="rId22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1EA80A8B-A6F9-4618-AE83-3FB2AD6017CE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4FC47D-C262-422A-9914-467A8272EA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268484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  <p:sldLayoutId id="2147483688" r:id="rId14"/>
    <p:sldLayoutId id="2147483689" r:id="rId15"/>
    <p:sldLayoutId id="2147483690" r:id="rId16"/>
    <p:sldLayoutId id="2147483691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1EA80A8B-A6F9-4618-AE83-3FB2AD6017CE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4FC47D-C262-422A-9914-467A8272EA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942095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  <p:sldLayoutId id="2147483728" r:id="rId17"/>
    <p:sldLayoutId id="2147483729" r:id="rId18"/>
    <p:sldLayoutId id="2147483673" r:id="rId19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rutube.ru/video/private/98a667c89369d12f4661ba3c9a397d99/?p=iHW-0auw2R0suJMZ-e0K7A" TargetMode="External"/><Relationship Id="rId1" Type="http://schemas.openxmlformats.org/officeDocument/2006/relationships/slideLayout" Target="../slideLayouts/slideLayout3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>
            <a:extLst>
              <a:ext uri="{FF2B5EF4-FFF2-40B4-BE49-F238E27FC236}">
                <a16:creationId xmlns:a16="http://schemas.microsoft.com/office/drawing/2014/main" id="{4EE99DB6-EBC6-4C38-ADD1-CC154FFC795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78175" y="4604470"/>
            <a:ext cx="10985502" cy="318490"/>
          </a:xfrm>
        </p:spPr>
        <p:txBody>
          <a:bodyPr>
            <a:noAutofit/>
          </a:bodyPr>
          <a:lstStyle/>
          <a:p>
            <a:pPr algn="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Горбунько Татьяна Александровна</a:t>
            </a:r>
          </a:p>
          <a:p>
            <a:pPr algn="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918-524-00-30</a:t>
            </a:r>
          </a:p>
          <a:p>
            <a:pPr algn="r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t.gorbunko@yandex.ru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A38321F7-A19B-4793-8BDC-7454F3E098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967" y="553673"/>
            <a:ext cx="10985502" cy="3561263"/>
          </a:xfrm>
        </p:spPr>
        <p:txBody>
          <a:bodyPr/>
          <a:lstStyle/>
          <a:p>
            <a:pPr algn="ctr"/>
            <a:r>
              <a:rPr lang="ru-RU" sz="55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</a:t>
            </a:r>
            <a:br>
              <a:rPr lang="ru-RU" sz="55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55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«Школа Минпросвещения России»</a:t>
            </a:r>
          </a:p>
        </p:txBody>
      </p:sp>
    </p:spTree>
    <p:extLst>
      <p:ext uri="{BB962C8B-B14F-4D97-AF65-F5344CB8AC3E}">
        <p14:creationId xmlns:p14="http://schemas.microsoft.com/office/powerpoint/2010/main" val="1503713133"/>
      </p:ext>
    </p:extLst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>
            <a:extLst>
              <a:ext uri="{FF2B5EF4-FFF2-40B4-BE49-F238E27FC236}">
                <a16:creationId xmlns:a16="http://schemas.microsoft.com/office/drawing/2014/main" id="{BCAF744A-E2B4-4A5F-A3B0-7B812211CB3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60635" y="5921542"/>
            <a:ext cx="10985502" cy="318490"/>
          </a:xfrm>
        </p:spPr>
        <p:txBody>
          <a:bodyPr>
            <a:noAutofit/>
          </a:bodyPr>
          <a:lstStyle/>
          <a:p>
            <a:pPr algn="ctr"/>
            <a:r>
              <a:rPr lang="ru-RU" sz="36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Ссылка на просмотр вебинара 24.06.2022</a:t>
            </a:r>
            <a:r>
              <a:rPr lang="ru-RU" sz="36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FCC74E49-FEF4-4235-BC24-07FB4F42B4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0635" y="440208"/>
            <a:ext cx="10985502" cy="2324101"/>
          </a:xfrm>
        </p:spPr>
        <p:txBody>
          <a:bodyPr/>
          <a:lstStyle/>
          <a:p>
            <a:pPr algn="ctr"/>
            <a:r>
              <a:rPr lang="ru-RU" sz="72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Вебинар каждую пятницу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4C323C4-87F4-4FB4-96F8-7AF7B112ADB6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>
          <a:xfrm>
            <a:off x="600671" y="2764309"/>
            <a:ext cx="10985501" cy="2613034"/>
          </a:xfrm>
        </p:spPr>
        <p:txBody>
          <a:bodyPr>
            <a:normAutofit fontScale="92500" lnSpcReduction="10000"/>
          </a:bodyPr>
          <a:lstStyle/>
          <a:p>
            <a:pPr algn="just" fontAlgn="base"/>
            <a:r>
              <a:rPr lang="ru-RU" b="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В рамках проекта «Школа Минпросвещения России» Академия Минпросвещения России запускает цикл еженедельных интерактивных семинаров для школьных команд. Семинары будут проводиться каждую пятницу.</a:t>
            </a:r>
          </a:p>
          <a:p>
            <a:pPr algn="just" fontAlgn="base"/>
            <a:r>
              <a:rPr lang="ru-RU" b="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В рамках семинаров эксперты и опытные региональные команды, прошедшие обучение по программе, помогут школам в реализации проекта на основе изучения и разбора практикоориентированных кейсов.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03067942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29668AB-639B-4226-8C5A-12DACE5D76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Актуализация списка общеобразовательных организаций (</a:t>
            </a:r>
            <a:r>
              <a:rPr lang="ru-RU" sz="28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кап.ремонт</a:t>
            </a:r>
            <a:r>
              <a:rPr lang="ru-RU" sz="28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br>
              <a:rPr lang="ru-RU" sz="4000" b="1" dirty="0"/>
            </a:br>
            <a:endParaRPr lang="ru-RU" sz="4000" b="1" dirty="0"/>
          </a:p>
        </p:txBody>
      </p:sp>
      <p:graphicFrame>
        <p:nvGraphicFramePr>
          <p:cNvPr id="15" name="Объект 14">
            <a:extLst>
              <a:ext uri="{FF2B5EF4-FFF2-40B4-BE49-F238E27FC236}">
                <a16:creationId xmlns:a16="http://schemas.microsoft.com/office/drawing/2014/main" id="{B5A5ABF9-E067-4F59-867D-9CBB64D034B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60408530"/>
              </p:ext>
            </p:extLst>
          </p:nvPr>
        </p:nvGraphicFramePr>
        <p:xfrm>
          <a:off x="419449" y="1585520"/>
          <a:ext cx="11291581" cy="481976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63361">
                  <a:extLst>
                    <a:ext uri="{9D8B030D-6E8A-4147-A177-3AD203B41FA5}">
                      <a16:colId xmlns:a16="http://schemas.microsoft.com/office/drawing/2014/main" val="3078140116"/>
                    </a:ext>
                  </a:extLst>
                </a:gridCol>
                <a:gridCol w="2001332">
                  <a:extLst>
                    <a:ext uri="{9D8B030D-6E8A-4147-A177-3AD203B41FA5}">
                      <a16:colId xmlns:a16="http://schemas.microsoft.com/office/drawing/2014/main" val="1797464211"/>
                    </a:ext>
                  </a:extLst>
                </a:gridCol>
                <a:gridCol w="4548180">
                  <a:extLst>
                    <a:ext uri="{9D8B030D-6E8A-4147-A177-3AD203B41FA5}">
                      <a16:colId xmlns:a16="http://schemas.microsoft.com/office/drawing/2014/main" val="3937155803"/>
                    </a:ext>
                  </a:extLst>
                </a:gridCol>
                <a:gridCol w="1409805">
                  <a:extLst>
                    <a:ext uri="{9D8B030D-6E8A-4147-A177-3AD203B41FA5}">
                      <a16:colId xmlns:a16="http://schemas.microsoft.com/office/drawing/2014/main" val="4211415452"/>
                    </a:ext>
                  </a:extLst>
                </a:gridCol>
                <a:gridCol w="2868903">
                  <a:extLst>
                    <a:ext uri="{9D8B030D-6E8A-4147-A177-3AD203B41FA5}">
                      <a16:colId xmlns:a16="http://schemas.microsoft.com/office/drawing/2014/main" val="3050118970"/>
                    </a:ext>
                  </a:extLst>
                </a:gridCol>
              </a:tblGrid>
              <a:tr h="564091"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u="none" strike="noStrike">
                          <a:effectLst/>
                        </a:rPr>
                        <a:t>№ п/п</a:t>
                      </a:r>
                      <a:endParaRPr lang="ru-RU" sz="9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16" marR="6216" marT="621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u="none" strike="noStrike">
                          <a:effectLst/>
                        </a:rPr>
                        <a:t>Наименование субъекта Российской Федерации</a:t>
                      </a:r>
                      <a:endParaRPr lang="ru-RU" sz="9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16" marR="6216" marT="621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u="none" strike="noStrike">
                          <a:effectLst/>
                        </a:rPr>
                        <a:t>Наименование (по уставу) и адрес общеобразовательной организации</a:t>
                      </a:r>
                      <a:endParaRPr lang="ru-RU" sz="9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16" marR="6216" marT="621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u="none" strike="noStrike">
                          <a:effectLst/>
                        </a:rPr>
                        <a:t>Федеральный округ</a:t>
                      </a:r>
                      <a:endParaRPr lang="ru-RU" sz="9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16" marR="6216" marT="621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u="none" strike="noStrike">
                          <a:effectLst/>
                        </a:rPr>
                        <a:t>Количество мест</a:t>
                      </a:r>
                      <a:endParaRPr lang="ru-RU" sz="9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16" marR="6216" marT="6216" marB="0"/>
                </a:tc>
                <a:extLst>
                  <a:ext uri="{0D108BD9-81ED-4DB2-BD59-A6C34878D82A}">
                    <a16:rowId xmlns:a16="http://schemas.microsoft.com/office/drawing/2014/main" val="689437240"/>
                  </a:ext>
                </a:extLst>
              </a:tr>
              <a:tr h="464125"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u="none" strike="noStrike">
                          <a:effectLst/>
                        </a:rPr>
                        <a:t>1</a:t>
                      </a:r>
                      <a:endParaRPr lang="ru-RU" sz="7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16" marR="6216" marT="621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700" u="none" strike="noStrike">
                          <a:effectLst/>
                        </a:rPr>
                        <a:t>Ростовская область</a:t>
                      </a:r>
                      <a:endParaRPr lang="ru-RU" sz="7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16" marR="6216" marT="6216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u="none" strike="noStrike">
                          <a:effectLst/>
                        </a:rPr>
                        <a:t>муниципальное автономное общеобразовательное учреждение города Ростова-на-дону "Школа № 10", ул.Ректорская,11</a:t>
                      </a:r>
                      <a:endParaRPr lang="ru-RU" sz="7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16" marR="6216" marT="621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700" u="none" strike="noStrike">
                          <a:effectLst/>
                        </a:rPr>
                        <a:t>ЮФО</a:t>
                      </a:r>
                      <a:endParaRPr lang="ru-RU" sz="7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16" marR="6216" marT="6216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u="none" strike="noStrike">
                          <a:effectLst/>
                        </a:rPr>
                        <a:t>проектная мощность 825/по комплектованию 1293</a:t>
                      </a:r>
                      <a:endParaRPr lang="ru-RU" sz="7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16" marR="6216" marT="6216" marB="0" anchor="ctr"/>
                </a:tc>
                <a:extLst>
                  <a:ext uri="{0D108BD9-81ED-4DB2-BD59-A6C34878D82A}">
                    <a16:rowId xmlns:a16="http://schemas.microsoft.com/office/drawing/2014/main" val="3377489421"/>
                  </a:ext>
                </a:extLst>
              </a:tr>
              <a:tr h="571230"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u="none" strike="noStrike" dirty="0">
                          <a:effectLst/>
                        </a:rPr>
                        <a:t>2</a:t>
                      </a:r>
                      <a:endParaRPr lang="ru-RU" sz="7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16" marR="6216" marT="621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700" u="none" strike="noStrike">
                          <a:effectLst/>
                        </a:rPr>
                        <a:t>Ростовская область</a:t>
                      </a:r>
                      <a:endParaRPr lang="ru-RU" sz="7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16" marR="6216" marT="6216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u="none" strike="noStrike" dirty="0">
                          <a:effectLst/>
                        </a:rPr>
                        <a:t>Муниципальное бюджетное общеобразовательное учреждение Покровская средняя общеобразовательная школа "Неклиновский образовательный комплекс", 346830 Ростовская область, Неклиновский район, село Покровское, переулок Чкаловский, 1а</a:t>
                      </a:r>
                      <a:endParaRPr lang="ru-RU" sz="7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16" marR="6216" marT="621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700" u="none" strike="noStrike">
                          <a:effectLst/>
                        </a:rPr>
                        <a:t>ЮФО</a:t>
                      </a:r>
                      <a:endParaRPr lang="ru-RU" sz="7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16" marR="6216" marT="6216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u="none" strike="noStrike">
                          <a:effectLst/>
                        </a:rPr>
                        <a:t>проектная мощность 650человек/ по комплектованию 527</a:t>
                      </a:r>
                      <a:endParaRPr lang="ru-RU" sz="7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16" marR="6216" marT="6216" marB="0" anchor="ctr"/>
                </a:tc>
                <a:extLst>
                  <a:ext uri="{0D108BD9-81ED-4DB2-BD59-A6C34878D82A}">
                    <a16:rowId xmlns:a16="http://schemas.microsoft.com/office/drawing/2014/main" val="617260095"/>
                  </a:ext>
                </a:extLst>
              </a:tr>
              <a:tr h="428424"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u="none" strike="noStrike">
                          <a:effectLst/>
                        </a:rPr>
                        <a:t>3</a:t>
                      </a:r>
                      <a:endParaRPr lang="ru-RU" sz="7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16" marR="6216" marT="621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700" u="none" strike="noStrike">
                          <a:effectLst/>
                        </a:rPr>
                        <a:t>Ростовская область</a:t>
                      </a:r>
                      <a:endParaRPr lang="ru-RU" sz="7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16" marR="6216" marT="6216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u="none" strike="noStrike">
                          <a:effectLst/>
                        </a:rPr>
                        <a:t>Муниципальное бюджетное общеобразовательное учреждение Ленинская средняя общеобразовательная школа. Веселовский район, х. Ленинский, ул. Новая, 3б</a:t>
                      </a:r>
                      <a:endParaRPr lang="ru-RU" sz="7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16" marR="6216" marT="621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700" u="none" strike="noStrike">
                          <a:effectLst/>
                        </a:rPr>
                        <a:t>ЮФО</a:t>
                      </a:r>
                      <a:endParaRPr lang="ru-RU" sz="7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16" marR="6216" marT="6216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u="none" strike="noStrike">
                          <a:effectLst/>
                        </a:rPr>
                        <a:t>проектная мощность 250/ по комплектованию 107</a:t>
                      </a:r>
                      <a:endParaRPr lang="ru-RU" sz="7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16" marR="6216" marT="6216" marB="0" anchor="ctr"/>
                </a:tc>
                <a:extLst>
                  <a:ext uri="{0D108BD9-81ED-4DB2-BD59-A6C34878D82A}">
                    <a16:rowId xmlns:a16="http://schemas.microsoft.com/office/drawing/2014/main" val="2906502246"/>
                  </a:ext>
                </a:extLst>
              </a:tr>
              <a:tr h="428424"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u="none" strike="noStrike">
                          <a:effectLst/>
                        </a:rPr>
                        <a:t>4</a:t>
                      </a:r>
                      <a:endParaRPr lang="ru-RU" sz="7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16" marR="6216" marT="621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700" u="none" strike="noStrike">
                          <a:effectLst/>
                        </a:rPr>
                        <a:t>Ростовская область</a:t>
                      </a:r>
                      <a:endParaRPr lang="ru-RU" sz="7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16" marR="6216" marT="6216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u="none" strike="noStrike">
                          <a:effectLst/>
                        </a:rPr>
                        <a:t>Муниципальное бюджетное образовательное учреждение средняя общеобразовательная школа №3, 347042 Ростовской области, г. Белая Калитва, ул.Калинина19</a:t>
                      </a:r>
                      <a:endParaRPr lang="ru-RU" sz="7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16" marR="6216" marT="621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700" u="none" strike="noStrike">
                          <a:effectLst/>
                        </a:rPr>
                        <a:t>ЮФО</a:t>
                      </a:r>
                      <a:endParaRPr lang="ru-RU" sz="7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16" marR="6216" marT="6216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u="none" strike="noStrike">
                          <a:effectLst/>
                        </a:rPr>
                        <a:t>проектная мощность 500/ по комплектованию 625</a:t>
                      </a:r>
                      <a:endParaRPr lang="ru-RU" sz="7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16" marR="6216" marT="6216" marB="0" anchor="ctr"/>
                </a:tc>
                <a:extLst>
                  <a:ext uri="{0D108BD9-81ED-4DB2-BD59-A6C34878D82A}">
                    <a16:rowId xmlns:a16="http://schemas.microsoft.com/office/drawing/2014/main" val="2423871447"/>
                  </a:ext>
                </a:extLst>
              </a:tr>
              <a:tr h="571230"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u="none" strike="noStrike">
                          <a:effectLst/>
                        </a:rPr>
                        <a:t>5</a:t>
                      </a:r>
                      <a:endParaRPr lang="ru-RU" sz="7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16" marR="6216" marT="621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700" u="none" strike="noStrike">
                          <a:effectLst/>
                        </a:rPr>
                        <a:t>Ростовская область</a:t>
                      </a:r>
                      <a:endParaRPr lang="ru-RU" sz="7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16" marR="6216" marT="6216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u="none" strike="noStrike" dirty="0">
                          <a:effectLst/>
                        </a:rPr>
                        <a:t>Муниципальное бюджетное общеобразовательное учреждение Чертковская средняя общеобразовательная школ№ 2 346000 Ростовская область, Чертковский район, п. Чертково ул. Комсомольская 21</a:t>
                      </a:r>
                      <a:endParaRPr lang="ru-RU" sz="7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16" marR="6216" marT="621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700" u="none" strike="noStrike">
                          <a:effectLst/>
                        </a:rPr>
                        <a:t>ЮФО</a:t>
                      </a:r>
                      <a:endParaRPr lang="ru-RU" sz="7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16" marR="6216" marT="6216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u="none" strike="noStrike">
                          <a:effectLst/>
                        </a:rPr>
                        <a:t>Проектная мощность 450 человек/ по комплектованию 437 человек</a:t>
                      </a:r>
                      <a:endParaRPr lang="ru-RU" sz="7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16" marR="6216" marT="6216" marB="0" anchor="ctr"/>
                </a:tc>
                <a:extLst>
                  <a:ext uri="{0D108BD9-81ED-4DB2-BD59-A6C34878D82A}">
                    <a16:rowId xmlns:a16="http://schemas.microsoft.com/office/drawing/2014/main" val="2929556962"/>
                  </a:ext>
                </a:extLst>
              </a:tr>
              <a:tr h="478406"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u="none" strike="noStrike">
                          <a:effectLst/>
                        </a:rPr>
                        <a:t>6</a:t>
                      </a:r>
                      <a:endParaRPr lang="ru-RU" sz="7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16" marR="6216" marT="621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700" u="none" strike="noStrike">
                          <a:effectLst/>
                        </a:rPr>
                        <a:t>Ростовская область</a:t>
                      </a:r>
                      <a:endParaRPr lang="ru-RU" sz="7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16" marR="6216" marT="6216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u="none" strike="noStrike">
                          <a:effectLst/>
                        </a:rPr>
                        <a:t>муниципальное общеобразовательное бюджетное учреждение средняя общеобразовательная школа №16, 347930, Ростовская область, г. Таганрог, Площадь Мира, 6-а</a:t>
                      </a:r>
                      <a:endParaRPr lang="ru-RU" sz="7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16" marR="6216" marT="621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700" u="none" strike="noStrike">
                          <a:effectLst/>
                        </a:rPr>
                        <a:t>ЮФО</a:t>
                      </a:r>
                      <a:endParaRPr lang="ru-RU" sz="7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16" marR="6216" marT="6216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u="none" strike="noStrike">
                          <a:effectLst/>
                        </a:rPr>
                        <a:t>проектная мощность 250 человек/комплектование 260 человек</a:t>
                      </a:r>
                      <a:endParaRPr lang="ru-RU" sz="7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16" marR="6216" marT="6216" marB="0" anchor="ctr"/>
                </a:tc>
                <a:extLst>
                  <a:ext uri="{0D108BD9-81ED-4DB2-BD59-A6C34878D82A}">
                    <a16:rowId xmlns:a16="http://schemas.microsoft.com/office/drawing/2014/main" val="358457214"/>
                  </a:ext>
                </a:extLst>
              </a:tr>
              <a:tr h="592652"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u="none" strike="noStrike">
                          <a:effectLst/>
                        </a:rPr>
                        <a:t>7</a:t>
                      </a:r>
                      <a:endParaRPr lang="ru-RU" sz="7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16" marR="6216" marT="621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700" u="none" strike="noStrike">
                          <a:effectLst/>
                        </a:rPr>
                        <a:t>Ростовская область</a:t>
                      </a:r>
                      <a:endParaRPr lang="ru-RU" sz="7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16" marR="6216" marT="6216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u="none" strike="noStrike">
                          <a:effectLst/>
                        </a:rPr>
                        <a:t>Муниципальное бюджетное общеобразовательное учреждение Дубравненская основная общеобразовательная школа Цимлянского района Ростовской области, п. Дубравный, ул. Дальняя, дом 2</a:t>
                      </a:r>
                      <a:endParaRPr lang="ru-RU" sz="7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16" marR="6216" marT="621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700" u="none" strike="noStrike">
                          <a:effectLst/>
                        </a:rPr>
                        <a:t>ЮФО</a:t>
                      </a:r>
                      <a:endParaRPr lang="ru-RU" sz="7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16" marR="6216" marT="6216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u="none" strike="noStrike">
                          <a:effectLst/>
                        </a:rPr>
                        <a:t>проектная мощность 150/по комплектованию 102</a:t>
                      </a:r>
                      <a:endParaRPr lang="ru-RU" sz="7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16" marR="6216" marT="6216" marB="0" anchor="ctr"/>
                </a:tc>
                <a:extLst>
                  <a:ext uri="{0D108BD9-81ED-4DB2-BD59-A6C34878D82A}">
                    <a16:rowId xmlns:a16="http://schemas.microsoft.com/office/drawing/2014/main" val="2975507021"/>
                  </a:ext>
                </a:extLst>
              </a:tr>
              <a:tr h="721179"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u="none" strike="noStrike">
                          <a:effectLst/>
                        </a:rPr>
                        <a:t>8</a:t>
                      </a:r>
                      <a:endParaRPr lang="ru-RU" sz="7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16" marR="6216" marT="621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700" u="none" strike="noStrike">
                          <a:effectLst/>
                        </a:rPr>
                        <a:t>Ростовская область</a:t>
                      </a:r>
                      <a:endParaRPr lang="ru-RU" sz="7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16" marR="6216" marT="6216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u="none" strike="noStrike">
                          <a:effectLst/>
                        </a:rPr>
                        <a:t>Муниципальное бюджетное общеобразовательное учреждение Юловская средняя общеобразовательная школа 6; Ростовская область, Целинский район, п. Юловский, улица Механизаторов 4 б</a:t>
                      </a:r>
                      <a:endParaRPr lang="ru-RU" sz="7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16" marR="6216" marT="621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700" u="none" strike="noStrike">
                          <a:effectLst/>
                        </a:rPr>
                        <a:t>ЮФО</a:t>
                      </a:r>
                      <a:endParaRPr lang="ru-RU" sz="7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16" marR="6216" marT="6216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u="none" strike="noStrike" dirty="0">
                          <a:effectLst/>
                        </a:rPr>
                        <a:t>Проектная мощность 270 человек/комплектование 169 человек</a:t>
                      </a:r>
                      <a:endParaRPr lang="ru-RU" sz="7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216" marR="6216" marT="6216" marB="0" anchor="ctr"/>
                </a:tc>
                <a:extLst>
                  <a:ext uri="{0D108BD9-81ED-4DB2-BD59-A6C34878D82A}">
                    <a16:rowId xmlns:a16="http://schemas.microsoft.com/office/drawing/2014/main" val="33717655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614305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A17B68-907A-4A35-AC8F-8702E94A7A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Самодиагностика школ - участниц</a:t>
            </a: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AAFB0C3F-41AF-4E82-B318-17E05F019E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226" y="1308683"/>
            <a:ext cx="10679185" cy="4883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2224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2CAE21-A3DC-406A-9648-2E8B745463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ЗАКРЕПЛЕНИЕ ТЬЮТОРОВ</a:t>
            </a:r>
            <a:br>
              <a:rPr lang="ru-RU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 ШКОЛАМИ-УЧАСТНИКАМИ ( </a:t>
            </a:r>
            <a:r>
              <a:rPr lang="ru-RU" sz="28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числа регионального</a:t>
            </a:r>
            <a:r>
              <a:rPr lang="en-US" sz="28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методического актива), ответственных за методическое сопровождение школ-участников</a:t>
            </a:r>
            <a:br>
              <a:rPr lang="ru-RU" sz="28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ru-RU" dirty="0">
                <a:latin typeface="Arial Narrow" panose="020B0606020202030204" pitchFamily="34" charset="0"/>
                <a:cs typeface="Arial" panose="020B0604020202020204" pitchFamily="34" charset="0"/>
              </a:rPr>
            </a:br>
            <a:endParaRPr lang="ru-RU" dirty="0"/>
          </a:p>
        </p:txBody>
      </p:sp>
      <p:graphicFrame>
        <p:nvGraphicFramePr>
          <p:cNvPr id="7" name="Объект 6">
            <a:extLst>
              <a:ext uri="{FF2B5EF4-FFF2-40B4-BE49-F238E27FC236}">
                <a16:creationId xmlns:a16="http://schemas.microsoft.com/office/drawing/2014/main" id="{21D6E04B-09C8-44E8-8FD2-9E21CC06C52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65013950"/>
              </p:ext>
            </p:extLst>
          </p:nvPr>
        </p:nvGraphicFramePr>
        <p:xfrm>
          <a:off x="318782" y="2052638"/>
          <a:ext cx="11115411" cy="46310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1513">
                  <a:extLst>
                    <a:ext uri="{9D8B030D-6E8A-4147-A177-3AD203B41FA5}">
                      <a16:colId xmlns:a16="http://schemas.microsoft.com/office/drawing/2014/main" val="3225777925"/>
                    </a:ext>
                  </a:extLst>
                </a:gridCol>
                <a:gridCol w="2711392">
                  <a:extLst>
                    <a:ext uri="{9D8B030D-6E8A-4147-A177-3AD203B41FA5}">
                      <a16:colId xmlns:a16="http://schemas.microsoft.com/office/drawing/2014/main" val="1751646372"/>
                    </a:ext>
                  </a:extLst>
                </a:gridCol>
                <a:gridCol w="3936253">
                  <a:extLst>
                    <a:ext uri="{9D8B030D-6E8A-4147-A177-3AD203B41FA5}">
                      <a16:colId xmlns:a16="http://schemas.microsoft.com/office/drawing/2014/main" val="1884133844"/>
                    </a:ext>
                  </a:extLst>
                </a:gridCol>
                <a:gridCol w="3936253">
                  <a:extLst>
                    <a:ext uri="{9D8B030D-6E8A-4147-A177-3AD203B41FA5}">
                      <a16:colId xmlns:a16="http://schemas.microsoft.com/office/drawing/2014/main" val="1934410958"/>
                    </a:ext>
                  </a:extLst>
                </a:gridCol>
              </a:tblGrid>
              <a:tr h="447281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п/п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ФИО тьютора, закрепленного за школой-участницей</a:t>
                      </a:r>
                    </a:p>
                  </a:txBody>
                  <a:tcPr marL="28575" marR="28575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ФИО специалиста ММС</a:t>
                      </a:r>
                    </a:p>
                  </a:txBody>
                  <a:tcPr marL="28575" marR="28575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(по уставу) и адрес общеобразовательной организации</a:t>
                      </a:r>
                    </a:p>
                  </a:txBody>
                  <a:tcPr marL="28575" marR="28575" marT="0" marB="0" anchor="ctr"/>
                </a:tc>
                <a:extLst>
                  <a:ext uri="{0D108BD9-81ED-4DB2-BD59-A6C34878D82A}">
                    <a16:rowId xmlns:a16="http://schemas.microsoft.com/office/drawing/2014/main" val="1712246881"/>
                  </a:ext>
                </a:extLst>
              </a:tr>
              <a:tr h="519499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Фролова Надежда Валерьевна</a:t>
                      </a:r>
                    </a:p>
                  </a:txBody>
                  <a:tcPr marL="28575" marR="28575" marT="0" marB="0" anchor="ctr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Мелешкина Татьяна Викторовна</a:t>
                      </a:r>
                    </a:p>
                  </a:txBody>
                  <a:tcPr marL="28575" marR="28575" marT="19050" marB="1905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Муниципальное бюджетное образовательное учреждение средняя общеобразовательная школа №3, 347042 Ростовской области, г. Белая Калитва, ул.Калинина19</a:t>
                      </a:r>
                    </a:p>
                  </a:txBody>
                  <a:tcPr marL="28575" marR="28575" marT="0" marB="0" anchor="ctr"/>
                </a:tc>
                <a:extLst>
                  <a:ext uri="{0D108BD9-81ED-4DB2-BD59-A6C34878D82A}">
                    <a16:rowId xmlns:a16="http://schemas.microsoft.com/office/drawing/2014/main" val="2409598467"/>
                  </a:ext>
                </a:extLst>
              </a:tr>
              <a:tr h="389624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Ноздрань Елена Николаевна</a:t>
                      </a:r>
                    </a:p>
                  </a:txBody>
                  <a:tcPr marL="28575" marR="28575" marT="0" marB="0" anchor="ctr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Леонова Татьяна Анатольевна</a:t>
                      </a:r>
                    </a:p>
                  </a:txBody>
                  <a:tcPr marL="28575" marR="28575" marT="19050" marB="1905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Муниципальное бюджетное общеобразовательное учреждение Ленинская средняя общеобразовательная школа. Веселовский район, х. Ленинский, ул. Новая, 3б</a:t>
                      </a:r>
                    </a:p>
                  </a:txBody>
                  <a:tcPr marL="28575" marR="28575" marT="0" marB="0" anchor="ctr"/>
                </a:tc>
                <a:extLst>
                  <a:ext uri="{0D108BD9-81ED-4DB2-BD59-A6C34878D82A}">
                    <a16:rowId xmlns:a16="http://schemas.microsoft.com/office/drawing/2014/main" val="3420651756"/>
                  </a:ext>
                </a:extLst>
              </a:tr>
              <a:tr h="649373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Коростылёва Ольга Владимировна</a:t>
                      </a:r>
                    </a:p>
                  </a:txBody>
                  <a:tcPr marL="28575" marR="28575" marT="0" marB="0" anchor="ctr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Саврасова Юлия Владимировна</a:t>
                      </a:r>
                    </a:p>
                  </a:txBody>
                  <a:tcPr marL="28575" marR="28575" marT="19050" marB="1905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Муниципальное бюджетное общеобразовательное учреждение Покровская средняя общеобразовательная школа "Неклиновский образовательный комплекс", 346830 Ростовская область, Неклиновский район, село Покровское, переулок Чкаловский, 1а</a:t>
                      </a:r>
                    </a:p>
                  </a:txBody>
                  <a:tcPr marL="28575" marR="28575" marT="0" marB="0" anchor="ctr"/>
                </a:tc>
                <a:extLst>
                  <a:ext uri="{0D108BD9-81ED-4DB2-BD59-A6C34878D82A}">
                    <a16:rowId xmlns:a16="http://schemas.microsoft.com/office/drawing/2014/main" val="3752802391"/>
                  </a:ext>
                </a:extLst>
              </a:tr>
              <a:tr h="389624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Бородина Инна Васильевна </a:t>
                      </a:r>
                    </a:p>
                  </a:txBody>
                  <a:tcPr marL="28575" marR="28575" marT="0" marB="0" anchor="ctr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Гуртовая Светлана Николаевна </a:t>
                      </a:r>
                    </a:p>
                  </a:txBody>
                  <a:tcPr marL="28575" marR="28575" marT="19050" marB="1905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муниципальное автономное общеобразовательное учреждение города Ростова-на-дону "Школа № 10", ул.Ректорская,11</a:t>
                      </a:r>
                    </a:p>
                  </a:txBody>
                  <a:tcPr marL="28575" marR="28575" marT="0" marB="0" anchor="ctr"/>
                </a:tc>
                <a:extLst>
                  <a:ext uri="{0D108BD9-81ED-4DB2-BD59-A6C34878D82A}">
                    <a16:rowId xmlns:a16="http://schemas.microsoft.com/office/drawing/2014/main" val="955522800"/>
                  </a:ext>
                </a:extLst>
              </a:tr>
              <a:tr h="519499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Сазонова Яна Леонидовна</a:t>
                      </a:r>
                    </a:p>
                  </a:txBody>
                  <a:tcPr marL="28575" marR="28575" marT="0" marB="0" anchor="ctr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Шведова Наталья Николаевна</a:t>
                      </a:r>
                    </a:p>
                  </a:txBody>
                  <a:tcPr marL="28575" marR="28575" marT="19050" marB="1905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муниципальное общеобразовательное бюджетное учреждение средняя общеобразовательная школа №16, 347930, Ростовская область, г. Таганрог, Площадь Мира, 6-а</a:t>
                      </a:r>
                    </a:p>
                  </a:txBody>
                  <a:tcPr marL="28575" marR="28575" marT="0" marB="0" anchor="ctr"/>
                </a:tc>
                <a:extLst>
                  <a:ext uri="{0D108BD9-81ED-4DB2-BD59-A6C34878D82A}">
                    <a16:rowId xmlns:a16="http://schemas.microsoft.com/office/drawing/2014/main" val="3839743817"/>
                  </a:ext>
                </a:extLst>
              </a:tr>
              <a:tr h="519499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Артамонова Елена Викторовна (Сальский район, МБОУ СОШ №46 с. Бараники)</a:t>
                      </a:r>
                    </a:p>
                  </a:txBody>
                  <a:tcPr marL="28575" marR="28575" marT="0" marB="0" anchor="ctr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Кузнецова Маргарита Николаевна</a:t>
                      </a:r>
                    </a:p>
                    <a:p>
                      <a:pPr algn="ctr" rtl="0" fontAlgn="t"/>
                      <a:r>
                        <a:rPr lang="ru-RU" sz="1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Рубежанская Инна Сергеевна</a:t>
                      </a:r>
                    </a:p>
                  </a:txBody>
                  <a:tcPr marL="28575" marR="28575" marT="19050" marB="1905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Муниципальное бюджетное общеобразовательное учреждение Юловская средняя общеобразовательная школа 6; Ростовская область, Целинский район, п. Юловский, улица Механизаторов 4 б</a:t>
                      </a:r>
                    </a:p>
                  </a:txBody>
                  <a:tcPr marL="28575" marR="28575" marT="0" marB="0" anchor="ctr"/>
                </a:tc>
                <a:extLst>
                  <a:ext uri="{0D108BD9-81ED-4DB2-BD59-A6C34878D82A}">
                    <a16:rowId xmlns:a16="http://schemas.microsoft.com/office/drawing/2014/main" val="1248835559"/>
                  </a:ext>
                </a:extLst>
              </a:tr>
              <a:tr h="519499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Текутьева Татьяна Викторовна</a:t>
                      </a:r>
                    </a:p>
                  </a:txBody>
                  <a:tcPr marL="28575" marR="28575" marT="0" marB="0" anchor="ctr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Мевша Ирина Владимировна</a:t>
                      </a:r>
                    </a:p>
                  </a:txBody>
                  <a:tcPr marL="28575" marR="28575" marT="19050" marB="1905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Муниципальное бюджетное общеобразовательное учреждение Дубравненская основная общеобразовательная школа Цимлянского района Ростовской области, п. Дубравный, ул. Дальняя, дом 2</a:t>
                      </a:r>
                    </a:p>
                  </a:txBody>
                  <a:tcPr marL="28575" marR="28575" marT="0" marB="0" anchor="ctr"/>
                </a:tc>
                <a:extLst>
                  <a:ext uri="{0D108BD9-81ED-4DB2-BD59-A6C34878D82A}">
                    <a16:rowId xmlns:a16="http://schemas.microsoft.com/office/drawing/2014/main" val="3184548449"/>
                  </a:ext>
                </a:extLst>
              </a:tr>
              <a:tr h="519499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Муравицкая Татьяна Юрьевна</a:t>
                      </a:r>
                    </a:p>
                  </a:txBody>
                  <a:tcPr marL="28575" marR="28575" marT="0" marB="0" anchor="ctr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Капля Ирина Анатольевна</a:t>
                      </a:r>
                    </a:p>
                  </a:txBody>
                  <a:tcPr marL="28575" marR="28575" marT="19050" marB="1905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Муниципальное бюджетное общеобразовательное учреждение Чертковская средняя общеобразовательная школа № 2 346000 Ростовская область, Чертковский район, п. Чертково ул. Комсомольская 21</a:t>
                      </a:r>
                    </a:p>
                  </a:txBody>
                  <a:tcPr marL="28575" marR="28575" marT="0" marB="0" anchor="ctr"/>
                </a:tc>
                <a:extLst>
                  <a:ext uri="{0D108BD9-81ED-4DB2-BD59-A6C34878D82A}">
                    <a16:rowId xmlns:a16="http://schemas.microsoft.com/office/drawing/2014/main" val="38888828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95785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EAB0CF-D8D8-4110-8DE7-051EAC7333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4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 мероприятий </a:t>
            </a:r>
            <a:br>
              <a:rPr lang="ru-RU" sz="24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методическому сопровождению школ-участников проекта «Школа Минпросвещения России</a:t>
            </a:r>
            <a:br>
              <a:rPr lang="ru-RU" sz="24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 сдачи 27.06.2022</a:t>
            </a:r>
            <a:endParaRPr lang="ru-RU" sz="6000" u="sng" dirty="0">
              <a:solidFill>
                <a:srgbClr val="002060"/>
              </a:solidFill>
            </a:endParaRP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5512997B-313D-47BF-8254-511AA5F13E1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39432007"/>
              </p:ext>
            </p:extLst>
          </p:nvPr>
        </p:nvGraphicFramePr>
        <p:xfrm>
          <a:off x="645741" y="2367136"/>
          <a:ext cx="10352226" cy="357439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66983">
                  <a:extLst>
                    <a:ext uri="{9D8B030D-6E8A-4147-A177-3AD203B41FA5}">
                      <a16:colId xmlns:a16="http://schemas.microsoft.com/office/drawing/2014/main" val="3163948067"/>
                    </a:ext>
                  </a:extLst>
                </a:gridCol>
                <a:gridCol w="3410106">
                  <a:extLst>
                    <a:ext uri="{9D8B030D-6E8A-4147-A177-3AD203B41FA5}">
                      <a16:colId xmlns:a16="http://schemas.microsoft.com/office/drawing/2014/main" val="1042086133"/>
                    </a:ext>
                  </a:extLst>
                </a:gridCol>
                <a:gridCol w="1289033">
                  <a:extLst>
                    <a:ext uri="{9D8B030D-6E8A-4147-A177-3AD203B41FA5}">
                      <a16:colId xmlns:a16="http://schemas.microsoft.com/office/drawing/2014/main" val="221299259"/>
                    </a:ext>
                  </a:extLst>
                </a:gridCol>
                <a:gridCol w="1169121">
                  <a:extLst>
                    <a:ext uri="{9D8B030D-6E8A-4147-A177-3AD203B41FA5}">
                      <a16:colId xmlns:a16="http://schemas.microsoft.com/office/drawing/2014/main" val="2661974636"/>
                    </a:ext>
                  </a:extLst>
                </a:gridCol>
                <a:gridCol w="4016983">
                  <a:extLst>
                    <a:ext uri="{9D8B030D-6E8A-4147-A177-3AD203B41FA5}">
                      <a16:colId xmlns:a16="http://schemas.microsoft.com/office/drawing/2014/main" val="554313205"/>
                    </a:ext>
                  </a:extLst>
                </a:gridCol>
              </a:tblGrid>
              <a:tr h="50953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п/п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030" marR="23030" marT="23030" marB="2303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Мероприятие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030" marR="23030" marT="23030" marB="2303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Ответственный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030" marR="23030" marT="23030" marB="2303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Сроки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030" marR="23030" marT="23030" marB="2303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Ожидаемый результат</a:t>
                      </a:r>
                      <a:endParaRPr lang="ru-RU" sz="14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030" marR="23030" marT="23030" marB="23030" anchor="ctr"/>
                </a:tc>
                <a:extLst>
                  <a:ext uri="{0D108BD9-81ED-4DB2-BD59-A6C34878D82A}">
                    <a16:rowId xmlns:a16="http://schemas.microsoft.com/office/drawing/2014/main" val="2588400503"/>
                  </a:ext>
                </a:extLst>
              </a:tr>
              <a:tr h="509538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Для всех школ-участников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030" marR="23030" marT="23030" marB="2303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0213044"/>
                  </a:ext>
                </a:extLst>
              </a:tr>
              <a:tr h="50953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4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030" marR="23030" marT="23030" marB="2303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030" marR="23030" marT="23030" marB="2303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030" marR="23030" marT="23030" marB="2303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030" marR="23030" marT="23030" marB="2303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030" marR="23030" marT="23030" marB="23030" anchor="ctr"/>
                </a:tc>
                <a:extLst>
                  <a:ext uri="{0D108BD9-81ED-4DB2-BD59-A6C34878D82A}">
                    <a16:rowId xmlns:a16="http://schemas.microsoft.com/office/drawing/2014/main" val="2190973199"/>
                  </a:ext>
                </a:extLst>
              </a:tr>
              <a:tr h="50953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4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030" marR="23030" marT="23030" marB="2303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030" marR="23030" marT="23030" marB="2303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030" marR="23030" marT="23030" marB="2303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030" marR="23030" marT="23030" marB="2303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030" marR="23030" marT="23030" marB="23030" anchor="ctr"/>
                </a:tc>
                <a:extLst>
                  <a:ext uri="{0D108BD9-81ED-4DB2-BD59-A6C34878D82A}">
                    <a16:rowId xmlns:a16="http://schemas.microsoft.com/office/drawing/2014/main" val="2715377296"/>
                  </a:ext>
                </a:extLst>
              </a:tr>
              <a:tr h="509538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Для каждой школы-участника 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030" marR="23030" marT="23030" marB="2303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43640118"/>
                  </a:ext>
                </a:extLst>
              </a:tr>
              <a:tr h="50953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4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030" marR="23030" marT="23030" marB="2303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030" marR="23030" marT="23030" marB="2303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030" marR="23030" marT="23030" marB="2303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030" marR="23030" marT="23030" marB="2303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030" marR="23030" marT="23030" marB="23030" anchor="ctr"/>
                </a:tc>
                <a:extLst>
                  <a:ext uri="{0D108BD9-81ED-4DB2-BD59-A6C34878D82A}">
                    <a16:rowId xmlns:a16="http://schemas.microsoft.com/office/drawing/2014/main" val="1903094045"/>
                  </a:ext>
                </a:extLst>
              </a:tr>
              <a:tr h="50953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4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030" marR="23030" marT="23030" marB="2303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030" marR="23030" marT="23030" marB="2303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030" marR="23030" marT="23030" marB="2303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030" marR="23030" marT="23030" marB="2303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030" marR="23030" marT="23030" marB="23030" anchor="ctr"/>
                </a:tc>
                <a:extLst>
                  <a:ext uri="{0D108BD9-81ED-4DB2-BD59-A6C34878D82A}">
                    <a16:rowId xmlns:a16="http://schemas.microsoft.com/office/drawing/2014/main" val="1594603462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4616BDCD-7C99-49DB-9729-144444A1C3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-623517" y="-63787"/>
            <a:ext cx="1410664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»</a:t>
            </a:r>
            <a:endParaRPr kumimoji="0" lang="ru-RU" altLang="ru-RU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95101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:a16="http://schemas.microsoft.com/office/drawing/2014/main" id="{ABEC5379-E2D7-4479-BDDD-AE8961840E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6836" y="536895"/>
            <a:ext cx="11174136" cy="6128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42375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1_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</TotalTime>
  <Words>736</Words>
  <Application>Microsoft Office PowerPoint</Application>
  <PresentationFormat>Широкоэкранный</PresentationFormat>
  <Paragraphs>123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7</vt:i4>
      </vt:variant>
    </vt:vector>
  </HeadingPairs>
  <TitlesOfParts>
    <vt:vector size="17" baseType="lpstr">
      <vt:lpstr>Arial</vt:lpstr>
      <vt:lpstr>Arial </vt:lpstr>
      <vt:lpstr>Arial Narrow</vt:lpstr>
      <vt:lpstr>Calibri</vt:lpstr>
      <vt:lpstr>Century Gothic</vt:lpstr>
      <vt:lpstr>Times New Roman</vt:lpstr>
      <vt:lpstr>Verdana</vt:lpstr>
      <vt:lpstr>Wingdings 3</vt:lpstr>
      <vt:lpstr>Ион</vt:lpstr>
      <vt:lpstr>1_Ион</vt:lpstr>
      <vt:lpstr>Проект  «Школа Минпросвещения России»</vt:lpstr>
      <vt:lpstr>Вебинар каждую пятницу</vt:lpstr>
      <vt:lpstr>Актуализация списка общеобразовательных организаций (кап.ремонт) </vt:lpstr>
      <vt:lpstr>Самодиагностика школ - участниц</vt:lpstr>
      <vt:lpstr>ЗАКРЕПЛЕНИЕ ТЬЮТОРОВ ЗА ШКОЛАМИ-УЧАСТНИКАМИ ( из числа регионального методического актива), ответственных за методическое сопровождение школ-участников   </vt:lpstr>
      <vt:lpstr>План мероприятий  по методическому сопровождению школ-участников проекта «Школа Минпросвещения России Срок сдачи 27.06.2022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19</cp:revision>
  <dcterms:created xsi:type="dcterms:W3CDTF">2022-06-22T11:33:09Z</dcterms:created>
  <dcterms:modified xsi:type="dcterms:W3CDTF">2022-06-23T07:13:17Z</dcterms:modified>
</cp:coreProperties>
</file>