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.xml" ContentType="application/vnd.openxmlformats-officedocument.presentationml.notesSlid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1"/>
  </p:notesMasterIdLst>
  <p:sldIdLst>
    <p:sldId id="315" r:id="rId2"/>
    <p:sldId id="262" r:id="rId3"/>
    <p:sldId id="257" r:id="rId4"/>
    <p:sldId id="298" r:id="rId5"/>
    <p:sldId id="258" r:id="rId6"/>
    <p:sldId id="288" r:id="rId7"/>
    <p:sldId id="290" r:id="rId8"/>
    <p:sldId id="289" r:id="rId9"/>
    <p:sldId id="291" r:id="rId10"/>
    <p:sldId id="300" r:id="rId11"/>
    <p:sldId id="299" r:id="rId12"/>
    <p:sldId id="259" r:id="rId13"/>
    <p:sldId id="263" r:id="rId14"/>
    <p:sldId id="264" r:id="rId15"/>
    <p:sldId id="260" r:id="rId16"/>
    <p:sldId id="265" r:id="rId17"/>
    <p:sldId id="301" r:id="rId18"/>
    <p:sldId id="292" r:id="rId19"/>
    <p:sldId id="302" r:id="rId20"/>
    <p:sldId id="293" r:id="rId21"/>
    <p:sldId id="267" r:id="rId22"/>
    <p:sldId id="303" r:id="rId23"/>
    <p:sldId id="269" r:id="rId24"/>
    <p:sldId id="312" r:id="rId25"/>
    <p:sldId id="313" r:id="rId26"/>
    <p:sldId id="270" r:id="rId27"/>
    <p:sldId id="274" r:id="rId28"/>
    <p:sldId id="273" r:id="rId29"/>
    <p:sldId id="275" r:id="rId30"/>
    <p:sldId id="276" r:id="rId31"/>
    <p:sldId id="304" r:id="rId32"/>
    <p:sldId id="271" r:id="rId33"/>
    <p:sldId id="295" r:id="rId34"/>
    <p:sldId id="272" r:id="rId35"/>
    <p:sldId id="278" r:id="rId36"/>
    <p:sldId id="285" r:id="rId37"/>
    <p:sldId id="280" r:id="rId38"/>
    <p:sldId id="305" r:id="rId39"/>
    <p:sldId id="286" r:id="rId40"/>
    <p:sldId id="307" r:id="rId41"/>
    <p:sldId id="308" r:id="rId42"/>
    <p:sldId id="310" r:id="rId43"/>
    <p:sldId id="309" r:id="rId44"/>
    <p:sldId id="297" r:id="rId45"/>
    <p:sldId id="284" r:id="rId46"/>
    <p:sldId id="296" r:id="rId47"/>
    <p:sldId id="282" r:id="rId48"/>
    <p:sldId id="311" r:id="rId49"/>
    <p:sldId id="375" r:id="rId50"/>
  </p:sldIdLst>
  <p:sldSz cx="12192000" cy="6858000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6D9F66E-5EB9-4882-86FB-DCBF35E3C3E4}" styleName="Средний стиль 4 —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26" autoAdjust="0"/>
    <p:restoredTop sz="94660"/>
  </p:normalViewPr>
  <p:slideViewPr>
    <p:cSldViewPr snapToGrid="0">
      <p:cViewPr varScale="1">
        <p:scale>
          <a:sx n="70" d="100"/>
          <a:sy n="70" d="100"/>
        </p:scale>
        <p:origin x="74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40;&#1088;&#1093;&#1080;&#1074;\&#1052;&#1086;&#1080;%20&#1076;&#1086;&#1082;&#1091;&#1084;&#1077;&#1085;&#1090;&#1099;\&#1040;&#1074;&#1075;&#1091;&#1089;&#1090;&#1086;&#1074;&#1089;&#1082;&#1086;&#1077;%20&#1089;&#1086;&#1074;&#1077;&#1097;&#1072;&#1085;&#1080;&#1077;%202015\&#1041;&#1091;&#1082;&#1083;&#1077;&#1090;\&#1044;&#1080;&#1072;&#1075;&#1088;&#1072;&#1084;&#1084;&#1099;%20&#1076;&#1083;&#1103;%20&#1073;&#1091;&#1082;&#1083;&#1077;&#1090;&#1072;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40;&#1088;&#1093;&#1080;&#1074;\&#1052;&#1086;&#1080;%20&#1076;&#1086;&#1082;&#1091;&#1084;&#1077;&#1085;&#1090;&#1099;\&#1040;&#1074;&#1075;&#1091;&#1089;&#1090;&#1086;&#1074;&#1089;&#1082;&#1086;&#1077;%20&#1089;&#1086;&#1074;&#1077;&#1097;&#1072;&#1085;&#1080;&#1077;%202015\&#1041;&#1091;&#1082;&#1083;&#1077;&#1090;\&#1044;&#1080;&#1072;&#1075;&#1088;&#1072;&#1084;&#1084;&#1099;%20&#1076;&#1083;&#1103;%20&#1073;&#1091;&#1082;&#1083;&#1077;&#1090;&#1072;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4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ru-RU" sz="2400">
                <a:solidFill>
                  <a:schemeClr val="tx1"/>
                </a:solidFill>
              </a:rPr>
              <a:t>Результаты профильного обучения в 11 классах района в 2017 году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Выбрали ЕГЭ по профильному предмету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МБОУ Веселовская СОШ №1</c:v>
                </c:pt>
                <c:pt idx="1">
                  <c:v>МБОУ Верхнесоленовская СОШ</c:v>
                </c:pt>
                <c:pt idx="2">
                  <c:v>МБОУ Краснооктябрьская СОШ</c:v>
                </c:pt>
                <c:pt idx="3">
                  <c:v>МБОУ Позднневская СОШ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100</c:v>
                </c:pt>
                <c:pt idx="1">
                  <c:v>100</c:v>
                </c:pt>
                <c:pt idx="2">
                  <c:v>60</c:v>
                </c:pt>
                <c:pt idx="3">
                  <c:v>100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Успешно сдали ЕГЭ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МБОУ Веселовская СОШ №1</c:v>
                </c:pt>
                <c:pt idx="1">
                  <c:v>МБОУ Верхнесоленовская СОШ</c:v>
                </c:pt>
                <c:pt idx="2">
                  <c:v>МБОУ Краснооктябрьская СОШ</c:v>
                </c:pt>
                <c:pt idx="3">
                  <c:v>МБОУ Позднневская СОШ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100</c:v>
                </c:pt>
                <c:pt idx="1">
                  <c:v>100</c:v>
                </c:pt>
                <c:pt idx="2">
                  <c:v>100</c:v>
                </c:pt>
                <c:pt idx="3">
                  <c:v>100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Поступили в профильный ВУЗ или ССУЗ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МБОУ Веселовская СОШ №1</c:v>
                </c:pt>
                <c:pt idx="1">
                  <c:v>МБОУ Верхнесоленовская СОШ</c:v>
                </c:pt>
                <c:pt idx="2">
                  <c:v>МБОУ Краснооктябрьская СОШ</c:v>
                </c:pt>
                <c:pt idx="3">
                  <c:v>МБОУ Позднневская СОШ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100</c:v>
                </c:pt>
                <c:pt idx="1">
                  <c:v>100</c:v>
                </c:pt>
                <c:pt idx="2">
                  <c:v>100</c:v>
                </c:pt>
                <c:pt idx="3">
                  <c:v>100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45669520"/>
        <c:axId val="345669128"/>
      </c:barChart>
      <c:catAx>
        <c:axId val="3456695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45669128"/>
        <c:crosses val="autoZero"/>
        <c:auto val="1"/>
        <c:lblAlgn val="ctr"/>
        <c:lblOffset val="100"/>
        <c:noMultiLvlLbl val="0"/>
      </c:catAx>
      <c:valAx>
        <c:axId val="3456691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45669520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dirty="0"/>
              <a:t>охват </a:t>
            </a:r>
            <a:r>
              <a:rPr lang="ru-RU" dirty="0" smtClean="0"/>
              <a:t>профильным обучением (% обучающихся)</a:t>
            </a:r>
            <a:endParaRPr lang="ru-RU" dirty="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охват % обучающихся</c:v>
                </c:pt>
              </c:strCache>
            </c:strRef>
          </c:tx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72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2015-2016 учебный год</c:v>
                </c:pt>
                <c:pt idx="1">
                  <c:v>2016-2017 учебный год</c:v>
                </c:pt>
                <c:pt idx="2">
                  <c:v>2017-2018 учебный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57</c:v>
                </c:pt>
                <c:pt idx="1">
                  <c:v>64</c:v>
                </c:pt>
                <c:pt idx="2">
                  <c:v>37</c:v>
                </c:pt>
              </c:numCache>
            </c:numRef>
          </c:val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345673440"/>
        <c:axId val="345671088"/>
      </c:barChart>
      <c:catAx>
        <c:axId val="3456734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800" b="0" i="0" u="none" strike="noStrike" kern="1200" cap="all" baseline="0">
                <a:solidFill>
                  <a:srgbClr val="7030A0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45671088"/>
        <c:crosses val="autoZero"/>
        <c:auto val="1"/>
        <c:lblAlgn val="ctr"/>
        <c:lblOffset val="100"/>
        <c:noMultiLvlLbl val="0"/>
      </c:catAx>
      <c:valAx>
        <c:axId val="345671088"/>
        <c:scaling>
          <c:orientation val="minMax"/>
        </c:scaling>
        <c:delete val="1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34567344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1.0010493711508016E-2"/>
          <c:y val="0.12319732760677643"/>
          <c:w val="0.82563049184069381"/>
          <c:h val="0.74651395848246238"/>
        </c:manualLayout>
      </c:layout>
      <c:lineChart>
        <c:grouping val="standar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46264632"/>
        <c:axId val="23681568"/>
      </c:lineChart>
      <c:catAx>
        <c:axId val="246264632"/>
        <c:scaling>
          <c:orientation val="minMax"/>
        </c:scaling>
        <c:delete val="1"/>
        <c:axPos val="b"/>
        <c:numFmt formatCode="General" sourceLinked="0"/>
        <c:majorTickMark val="out"/>
        <c:minorTickMark val="none"/>
        <c:tickLblPos val="nextTo"/>
        <c:crossAx val="23681568"/>
        <c:crosses val="autoZero"/>
        <c:auto val="1"/>
        <c:lblAlgn val="ctr"/>
        <c:lblOffset val="100"/>
        <c:noMultiLvlLbl val="0"/>
      </c:catAx>
      <c:valAx>
        <c:axId val="23681568"/>
        <c:scaling>
          <c:orientation val="minMax"/>
        </c:scaling>
        <c:delete val="1"/>
        <c:axPos val="l"/>
        <c:numFmt formatCode="0" sourceLinked="1"/>
        <c:majorTickMark val="out"/>
        <c:minorTickMark val="none"/>
        <c:tickLblPos val="nextTo"/>
        <c:crossAx val="246264632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spPr>
    <a:solidFill>
      <a:schemeClr val="accent1">
        <a:lumMod val="20000"/>
        <a:lumOff val="80000"/>
      </a:schemeClr>
    </a:solidFill>
    <a:ln>
      <a:noFill/>
    </a:ln>
  </c:sp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  <c:spPr>
        <a:noFill/>
        <a:ln w="25400">
          <a:noFill/>
        </a:ln>
      </c:spPr>
    </c:sideWall>
    <c:backWall>
      <c:thickness val="0"/>
      <c:spPr>
        <a:noFill/>
        <a:ln w="25400">
          <a:noFill/>
        </a:ln>
      </c:spPr>
    </c:backWall>
    <c:plotArea>
      <c:layout>
        <c:manualLayout>
          <c:layoutTarget val="inner"/>
          <c:xMode val="edge"/>
          <c:yMode val="edge"/>
          <c:x val="0"/>
          <c:y val="0"/>
          <c:w val="0.9223975113876236"/>
          <c:h val="0.73722986204471286"/>
        </c:manualLayout>
      </c:layout>
      <c:bar3D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282371408"/>
        <c:axId val="282373368"/>
        <c:axId val="0"/>
      </c:bar3DChart>
      <c:catAx>
        <c:axId val="28237140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 b="1">
                <a:solidFill>
                  <a:schemeClr val="tx2"/>
                </a:solidFill>
              </a:defRPr>
            </a:pPr>
            <a:endParaRPr lang="ru-RU"/>
          </a:p>
        </c:txPr>
        <c:crossAx val="282373368"/>
        <c:crosses val="autoZero"/>
        <c:auto val="1"/>
        <c:lblAlgn val="ctr"/>
        <c:lblOffset val="100"/>
        <c:noMultiLvlLbl val="0"/>
      </c:catAx>
      <c:valAx>
        <c:axId val="282373368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282371408"/>
        <c:crosses val="autoZero"/>
        <c:crossBetween val="between"/>
      </c:valAx>
      <c:spPr>
        <a:solidFill>
          <a:schemeClr val="accent1">
            <a:lumMod val="20000"/>
            <a:lumOff val="80000"/>
          </a:schemeClr>
        </a:solidFill>
      </c:spPr>
    </c:plotArea>
    <c:plotVisOnly val="1"/>
    <c:dispBlanksAs val="gap"/>
    <c:showDLblsOverMax val="0"/>
  </c:chart>
  <c:spPr>
    <a:solidFill>
      <a:schemeClr val="accent1">
        <a:lumMod val="20000"/>
        <a:lumOff val="80000"/>
      </a:schemeClr>
    </a:solidFill>
  </c:sp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1.0010493711508016E-2"/>
          <c:y val="0.12319732760677643"/>
          <c:w val="0.82563049184069381"/>
          <c:h val="0.74651395848246238"/>
        </c:manualLayout>
      </c:layout>
      <c:lineChart>
        <c:grouping val="standar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83904912"/>
        <c:axId val="283905304"/>
      </c:lineChart>
      <c:catAx>
        <c:axId val="283904912"/>
        <c:scaling>
          <c:orientation val="minMax"/>
        </c:scaling>
        <c:delete val="1"/>
        <c:axPos val="b"/>
        <c:numFmt formatCode="General" sourceLinked="0"/>
        <c:majorTickMark val="out"/>
        <c:minorTickMark val="none"/>
        <c:tickLblPos val="nextTo"/>
        <c:crossAx val="283905304"/>
        <c:crosses val="autoZero"/>
        <c:auto val="1"/>
        <c:lblAlgn val="ctr"/>
        <c:lblOffset val="100"/>
        <c:noMultiLvlLbl val="0"/>
      </c:catAx>
      <c:valAx>
        <c:axId val="283905304"/>
        <c:scaling>
          <c:orientation val="minMax"/>
        </c:scaling>
        <c:delete val="1"/>
        <c:axPos val="l"/>
        <c:numFmt formatCode="0" sourceLinked="1"/>
        <c:majorTickMark val="out"/>
        <c:minorTickMark val="none"/>
        <c:tickLblPos val="nextTo"/>
        <c:crossAx val="283904912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spPr>
    <a:solidFill>
      <a:schemeClr val="accent1">
        <a:lumMod val="20000"/>
        <a:lumOff val="80000"/>
      </a:schemeClr>
    </a:solidFill>
    <a:ln>
      <a:noFill/>
    </a:ln>
  </c:sp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  <c:spPr>
        <a:noFill/>
        <a:ln w="25400">
          <a:noFill/>
        </a:ln>
      </c:spPr>
    </c:sideWall>
    <c:backWall>
      <c:thickness val="0"/>
      <c:spPr>
        <a:noFill/>
        <a:ln w="25400">
          <a:noFill/>
        </a:ln>
      </c:spPr>
    </c:backWall>
    <c:plotArea>
      <c:layout>
        <c:manualLayout>
          <c:layoutTarget val="inner"/>
          <c:xMode val="edge"/>
          <c:yMode val="edge"/>
          <c:x val="0"/>
          <c:y val="0"/>
          <c:w val="0.9223975113876236"/>
          <c:h val="0.73722986204471286"/>
        </c:manualLayout>
      </c:layout>
      <c:bar3D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283904520"/>
        <c:axId val="283906088"/>
        <c:axId val="0"/>
      </c:bar3DChart>
      <c:catAx>
        <c:axId val="28390452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 b="1">
                <a:solidFill>
                  <a:schemeClr val="tx2"/>
                </a:solidFill>
              </a:defRPr>
            </a:pPr>
            <a:endParaRPr lang="ru-RU"/>
          </a:p>
        </c:txPr>
        <c:crossAx val="283906088"/>
        <c:crosses val="autoZero"/>
        <c:auto val="1"/>
        <c:lblAlgn val="ctr"/>
        <c:lblOffset val="100"/>
        <c:noMultiLvlLbl val="0"/>
      </c:catAx>
      <c:valAx>
        <c:axId val="283906088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283904520"/>
        <c:crosses val="autoZero"/>
        <c:crossBetween val="between"/>
      </c:valAx>
      <c:spPr>
        <a:solidFill>
          <a:schemeClr val="accent1">
            <a:lumMod val="20000"/>
            <a:lumOff val="80000"/>
          </a:schemeClr>
        </a:solidFill>
      </c:spPr>
    </c:plotArea>
    <c:plotVisOnly val="1"/>
    <c:dispBlanksAs val="gap"/>
    <c:showDLblsOverMax val="0"/>
  </c:chart>
  <c:spPr>
    <a:solidFill>
      <a:schemeClr val="accent1">
        <a:lumMod val="20000"/>
        <a:lumOff val="80000"/>
      </a:schemeClr>
    </a:solidFill>
  </c:sp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206457E-FC53-42D9-AA28-E00EA8F9EB86}" type="doc">
      <dgm:prSet loTypeId="urn:microsoft.com/office/officeart/2005/8/layout/hierarchy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D4E1F7F-89E5-4A21-AB32-7786267B90E5}">
      <dgm:prSet phldrT="[Текст]" custT="1"/>
      <dgm:spPr>
        <a:solidFill>
          <a:schemeClr val="bg1">
            <a:alpha val="90000"/>
          </a:schemeClr>
        </a:solidFill>
        <a:ln>
          <a:solidFill>
            <a:srgbClr val="000066"/>
          </a:solidFill>
        </a:ln>
      </dgm:spPr>
      <dgm:t>
        <a:bodyPr/>
        <a:lstStyle/>
        <a:p>
          <a:r>
            <a:rPr lang="ru-RU" sz="2000" dirty="0" smtClean="0"/>
            <a:t>Прошли государственную итоговую аттестацию в 2017 году  255 человек, не сдала экзамен по математике 1 выпускница  МБОУ КИРОВСКОЙ СОШ</a:t>
          </a:r>
          <a:r>
            <a:rPr lang="ru-RU" sz="1600" dirty="0" smtClean="0"/>
            <a:t>.</a:t>
          </a:r>
          <a:endParaRPr lang="ru-RU" sz="1600" dirty="0">
            <a:solidFill>
              <a:srgbClr val="002060"/>
            </a:solidFill>
            <a:latin typeface="+mn-lt"/>
          </a:endParaRPr>
        </a:p>
      </dgm:t>
    </dgm:pt>
    <dgm:pt modelId="{61ACE3DC-EAF3-433C-9E2C-108C8E7F3DB4}" type="parTrans" cxnId="{7EA4DD62-6B08-4B0C-AC86-937947CF7E38}">
      <dgm:prSet/>
      <dgm:spPr>
        <a:solidFill>
          <a:srgbClr val="000066"/>
        </a:solidFill>
        <a:ln>
          <a:solidFill>
            <a:srgbClr val="000066"/>
          </a:solidFill>
        </a:ln>
      </dgm:spPr>
      <dgm:t>
        <a:bodyPr/>
        <a:lstStyle/>
        <a:p>
          <a:endParaRPr lang="ru-RU">
            <a:solidFill>
              <a:srgbClr val="000066"/>
            </a:solidFill>
          </a:endParaRPr>
        </a:p>
      </dgm:t>
    </dgm:pt>
    <dgm:pt modelId="{50F18CAB-3EA9-427F-BCF7-36E974AEBBA0}" type="sibTrans" cxnId="{7EA4DD62-6B08-4B0C-AC86-937947CF7E38}">
      <dgm:prSet/>
      <dgm:spPr/>
      <dgm:t>
        <a:bodyPr/>
        <a:lstStyle/>
        <a:p>
          <a:endParaRPr lang="ru-RU"/>
        </a:p>
      </dgm:t>
    </dgm:pt>
    <dgm:pt modelId="{AC458753-A17C-49F2-8011-8EF42E05FB80}">
      <dgm:prSet phldrT="[Текст]" custT="1"/>
      <dgm:spPr>
        <a:ln>
          <a:solidFill>
            <a:srgbClr val="000066"/>
          </a:solidFill>
        </a:ln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2000" dirty="0" smtClean="0"/>
            <a:t>Повысилось качество знаний выпускников основной школы по математике, истории, химии, физике, обществознанию, информатике, биологии.</a:t>
          </a:r>
          <a:endParaRPr lang="ru-RU" sz="2000" b="1" cap="none" spc="0" baseline="0" dirty="0">
            <a:ln w="0"/>
            <a:solidFill>
              <a:srgbClr val="002060"/>
            </a:solidFill>
            <a:effectLst>
              <a:outerShdw blurRad="38100" dist="25400" dir="5400000" algn="ctr" rotWithShape="0">
                <a:srgbClr val="6E747A">
                  <a:alpha val="43000"/>
                </a:srgbClr>
              </a:outerShdw>
            </a:effectLst>
            <a:latin typeface="+mn-lt"/>
          </a:endParaRPr>
        </a:p>
      </dgm:t>
    </dgm:pt>
    <dgm:pt modelId="{835692E3-A4BB-4439-B4F4-6504E2275D51}" type="parTrans" cxnId="{5E0A2C77-DF44-4E10-A60A-49AAD7A0F58F}">
      <dgm:prSet/>
      <dgm:spPr>
        <a:solidFill>
          <a:srgbClr val="000066"/>
        </a:solidFill>
        <a:ln>
          <a:solidFill>
            <a:srgbClr val="000066"/>
          </a:solidFill>
        </a:ln>
      </dgm:spPr>
      <dgm:t>
        <a:bodyPr/>
        <a:lstStyle/>
        <a:p>
          <a:endParaRPr lang="ru-RU">
            <a:solidFill>
              <a:srgbClr val="000066"/>
            </a:solidFill>
          </a:endParaRPr>
        </a:p>
      </dgm:t>
    </dgm:pt>
    <dgm:pt modelId="{25FE83FC-B53E-4FBA-B97C-74C8DA345370}" type="sibTrans" cxnId="{5E0A2C77-DF44-4E10-A60A-49AAD7A0F58F}">
      <dgm:prSet/>
      <dgm:spPr/>
      <dgm:t>
        <a:bodyPr/>
        <a:lstStyle/>
        <a:p>
          <a:endParaRPr lang="ru-RU"/>
        </a:p>
      </dgm:t>
    </dgm:pt>
    <dgm:pt modelId="{A5A5799F-D680-406C-B375-84458CCF6D48}">
      <dgm:prSet phldrT="[Текст]" custT="1"/>
      <dgm:spPr>
        <a:solidFill>
          <a:schemeClr val="bg1"/>
        </a:solidFill>
        <a:ln>
          <a:solidFill>
            <a:srgbClr val="000066"/>
          </a:solidFill>
        </a:ln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3200" b="1" i="0" dirty="0" smtClean="0">
              <a:solidFill>
                <a:srgbClr val="C00000"/>
              </a:solidFill>
            </a:rPr>
            <a:t>Результаты ОГЭ – 2017 </a:t>
          </a:r>
          <a:endParaRPr lang="ru-RU" sz="3200" b="1" i="0" dirty="0">
            <a:solidFill>
              <a:schemeClr val="tx2"/>
            </a:solidFill>
          </a:endParaRPr>
        </a:p>
      </dgm:t>
    </dgm:pt>
    <dgm:pt modelId="{8A33C29D-B6DF-4B90-9913-72CA1C0D65FE}" type="sibTrans" cxnId="{B1A04A0C-6ADC-4E6C-B01C-275F12E6E375}">
      <dgm:prSet/>
      <dgm:spPr/>
      <dgm:t>
        <a:bodyPr/>
        <a:lstStyle/>
        <a:p>
          <a:endParaRPr lang="ru-RU"/>
        </a:p>
      </dgm:t>
    </dgm:pt>
    <dgm:pt modelId="{8CD7D4BB-30B7-4AAF-B866-F47830103C90}" type="parTrans" cxnId="{B1A04A0C-6ADC-4E6C-B01C-275F12E6E375}">
      <dgm:prSet/>
      <dgm:spPr/>
      <dgm:t>
        <a:bodyPr/>
        <a:lstStyle/>
        <a:p>
          <a:endParaRPr lang="ru-RU"/>
        </a:p>
      </dgm:t>
    </dgm:pt>
    <dgm:pt modelId="{E47F2633-0751-4848-B3F5-0D3DA96A6436}">
      <dgm:prSet phldrT="[Текст]" custT="1"/>
      <dgm:spPr>
        <a:ln>
          <a:solidFill>
            <a:srgbClr val="000066"/>
          </a:solidFill>
        </a:ln>
      </dgm:spPr>
      <dgm:t>
        <a:bodyPr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ru-RU" sz="1800" dirty="0" smtClean="0"/>
            <a:t>Получили аттестаты с отличием 18 выпускников :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ru-RU" sz="1800" dirty="0" smtClean="0"/>
            <a:t>МБОУ Веселовской СОШ №1 - 7;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ru-RU" sz="1800" dirty="0" err="1" smtClean="0"/>
            <a:t>Багаевская</a:t>
          </a:r>
          <a:r>
            <a:rPr lang="ru-RU" sz="1800" dirty="0" smtClean="0"/>
            <a:t> СОШ – 3 чел., 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ru-RU" sz="1800" dirty="0" err="1" smtClean="0"/>
            <a:t>Верхнесоленовская</a:t>
          </a:r>
          <a:r>
            <a:rPr lang="ru-RU" sz="1800" dirty="0" smtClean="0"/>
            <a:t> СОШ  - 2 чел.,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ru-RU" sz="1800" dirty="0" smtClean="0"/>
            <a:t>ВСОШ №2 – 2 чел.,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ru-RU" sz="1800" dirty="0" smtClean="0"/>
            <a:t>МБОУ </a:t>
          </a:r>
          <a:r>
            <a:rPr lang="ru-RU" sz="1800" dirty="0" err="1" smtClean="0"/>
            <a:t>Краснооктябрьская</a:t>
          </a:r>
          <a:r>
            <a:rPr lang="ru-RU" sz="1800" dirty="0" smtClean="0"/>
            <a:t> СОШ  - 1 чел</a:t>
          </a:r>
          <a:r>
            <a:rPr lang="ru-RU" sz="1800" b="1" dirty="0" smtClean="0"/>
            <a:t>.,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ru-RU" sz="1800" dirty="0" smtClean="0"/>
            <a:t>МБОУ Красноманычская ООШ – 1 чел.,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ru-RU" sz="1800" dirty="0" smtClean="0"/>
            <a:t>МБОУ КИРОВСКАЯ СОШ – 1 чел.,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ru-RU" sz="1800" dirty="0" smtClean="0"/>
            <a:t>МБОУ Ленинская СОШ – 1 чел. </a:t>
          </a:r>
          <a:endParaRPr lang="ru-RU" sz="1800" b="1" cap="none" spc="0" baseline="0" dirty="0">
            <a:ln w="0"/>
            <a:solidFill>
              <a:srgbClr val="002060"/>
            </a:solidFill>
            <a:effectLst>
              <a:outerShdw blurRad="38100" dist="25400" dir="5400000" algn="ctr" rotWithShape="0">
                <a:srgbClr val="6E747A">
                  <a:alpha val="43000"/>
                </a:srgbClr>
              </a:outerShdw>
            </a:effectLst>
            <a:latin typeface="+mn-lt"/>
          </a:endParaRPr>
        </a:p>
      </dgm:t>
    </dgm:pt>
    <dgm:pt modelId="{5FAC4834-5156-4E72-BE58-3574D7B5AA66}" type="parTrans" cxnId="{28E7C2D5-6416-4CEE-8A48-614D898844ED}">
      <dgm:prSet/>
      <dgm:spPr/>
      <dgm:t>
        <a:bodyPr/>
        <a:lstStyle/>
        <a:p>
          <a:endParaRPr lang="ru-RU"/>
        </a:p>
      </dgm:t>
    </dgm:pt>
    <dgm:pt modelId="{ED1AB296-63AF-4744-AF2A-601680C11493}" type="sibTrans" cxnId="{28E7C2D5-6416-4CEE-8A48-614D898844ED}">
      <dgm:prSet/>
      <dgm:spPr/>
      <dgm:t>
        <a:bodyPr/>
        <a:lstStyle/>
        <a:p>
          <a:endParaRPr lang="ru-RU"/>
        </a:p>
      </dgm:t>
    </dgm:pt>
    <dgm:pt modelId="{0B04201C-1399-406B-878C-6C10B10D1C94}" type="pres">
      <dgm:prSet presAssocID="{4206457E-FC53-42D9-AA28-E00EA8F9EB86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4CB6CA6C-D788-456E-A65B-39616ADD4A44}" type="pres">
      <dgm:prSet presAssocID="{A5A5799F-D680-406C-B375-84458CCF6D48}" presName="root" presStyleCnt="0"/>
      <dgm:spPr/>
    </dgm:pt>
    <dgm:pt modelId="{FD9BC004-B4E4-47EE-8C31-2EB10A1375F8}" type="pres">
      <dgm:prSet presAssocID="{A5A5799F-D680-406C-B375-84458CCF6D48}" presName="rootComposite" presStyleCnt="0"/>
      <dgm:spPr/>
    </dgm:pt>
    <dgm:pt modelId="{F5D2F54E-8CB4-4224-9FBD-3D9D3AB51E76}" type="pres">
      <dgm:prSet presAssocID="{A5A5799F-D680-406C-B375-84458CCF6D48}" presName="rootText" presStyleLbl="node1" presStyleIdx="0" presStyleCnt="1" custScaleX="302174" custScaleY="90156" custLinFactNeighborX="-43" custLinFactNeighborY="4624"/>
      <dgm:spPr/>
      <dgm:t>
        <a:bodyPr/>
        <a:lstStyle/>
        <a:p>
          <a:endParaRPr lang="ru-RU"/>
        </a:p>
      </dgm:t>
    </dgm:pt>
    <dgm:pt modelId="{9F782885-08CC-4344-AE53-81CE9E7A5A5D}" type="pres">
      <dgm:prSet presAssocID="{A5A5799F-D680-406C-B375-84458CCF6D48}" presName="rootConnector" presStyleLbl="node1" presStyleIdx="0" presStyleCnt="1"/>
      <dgm:spPr/>
      <dgm:t>
        <a:bodyPr/>
        <a:lstStyle/>
        <a:p>
          <a:endParaRPr lang="ru-RU"/>
        </a:p>
      </dgm:t>
    </dgm:pt>
    <dgm:pt modelId="{7D3EB33C-D750-42E0-9CC8-E3E6A845B21F}" type="pres">
      <dgm:prSet presAssocID="{A5A5799F-D680-406C-B375-84458CCF6D48}" presName="childShape" presStyleCnt="0"/>
      <dgm:spPr/>
    </dgm:pt>
    <dgm:pt modelId="{9A49D035-9110-4BEA-B9D5-6E88D700A816}" type="pres">
      <dgm:prSet presAssocID="{61ACE3DC-EAF3-433C-9E2C-108C8E7F3DB4}" presName="Name13" presStyleLbl="parChTrans1D2" presStyleIdx="0" presStyleCnt="3"/>
      <dgm:spPr/>
      <dgm:t>
        <a:bodyPr/>
        <a:lstStyle/>
        <a:p>
          <a:endParaRPr lang="ru-RU"/>
        </a:p>
      </dgm:t>
    </dgm:pt>
    <dgm:pt modelId="{5849E2FA-1CA5-4B66-9801-615D5FC918FC}" type="pres">
      <dgm:prSet presAssocID="{5D4E1F7F-89E5-4A21-AB32-7786267B90E5}" presName="childText" presStyleLbl="bgAcc1" presStyleIdx="0" presStyleCnt="3" custScaleX="348764" custScaleY="8992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5D1006-0AFE-465A-B622-197869D1917D}" type="pres">
      <dgm:prSet presAssocID="{835692E3-A4BB-4439-B4F4-6504E2275D51}" presName="Name13" presStyleLbl="parChTrans1D2" presStyleIdx="1" presStyleCnt="3"/>
      <dgm:spPr/>
      <dgm:t>
        <a:bodyPr/>
        <a:lstStyle/>
        <a:p>
          <a:endParaRPr lang="ru-RU"/>
        </a:p>
      </dgm:t>
    </dgm:pt>
    <dgm:pt modelId="{81AE436D-CDEF-4221-BACA-3519E44DD544}" type="pres">
      <dgm:prSet presAssocID="{AC458753-A17C-49F2-8011-8EF42E05FB80}" presName="childText" presStyleLbl="bgAcc1" presStyleIdx="1" presStyleCnt="3" custScaleX="349639" custScaleY="7717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0AF34FE-4086-431B-AA37-499B83AF5AD0}" type="pres">
      <dgm:prSet presAssocID="{5FAC4834-5156-4E72-BE58-3574D7B5AA66}" presName="Name13" presStyleLbl="parChTrans1D2" presStyleIdx="2" presStyleCnt="3"/>
      <dgm:spPr/>
      <dgm:t>
        <a:bodyPr/>
        <a:lstStyle/>
        <a:p>
          <a:endParaRPr lang="ru-RU"/>
        </a:p>
      </dgm:t>
    </dgm:pt>
    <dgm:pt modelId="{6264ED14-92CB-4CF7-A33E-486D8C5B2459}" type="pres">
      <dgm:prSet presAssocID="{E47F2633-0751-4848-B3F5-0D3DA96A6436}" presName="childText" presStyleLbl="bgAcc1" presStyleIdx="2" presStyleCnt="3" custScaleX="351580" custScaleY="21202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E0A2C77-DF44-4E10-A60A-49AAD7A0F58F}" srcId="{A5A5799F-D680-406C-B375-84458CCF6D48}" destId="{AC458753-A17C-49F2-8011-8EF42E05FB80}" srcOrd="1" destOrd="0" parTransId="{835692E3-A4BB-4439-B4F4-6504E2275D51}" sibTransId="{25FE83FC-B53E-4FBA-B97C-74C8DA345370}"/>
    <dgm:cxn modelId="{F20DF898-B9DA-45F1-AE25-C24740C374D1}" type="presOf" srcId="{A5A5799F-D680-406C-B375-84458CCF6D48}" destId="{F5D2F54E-8CB4-4224-9FBD-3D9D3AB51E76}" srcOrd="0" destOrd="0" presId="urn:microsoft.com/office/officeart/2005/8/layout/hierarchy3"/>
    <dgm:cxn modelId="{D7A2A043-173B-4006-9693-58F2A7C52434}" type="presOf" srcId="{835692E3-A4BB-4439-B4F4-6504E2275D51}" destId="{6B5D1006-0AFE-465A-B622-197869D1917D}" srcOrd="0" destOrd="0" presId="urn:microsoft.com/office/officeart/2005/8/layout/hierarchy3"/>
    <dgm:cxn modelId="{AE34E490-9A13-4AD6-AD66-DF786EE9F920}" type="presOf" srcId="{61ACE3DC-EAF3-433C-9E2C-108C8E7F3DB4}" destId="{9A49D035-9110-4BEA-B9D5-6E88D700A816}" srcOrd="0" destOrd="0" presId="urn:microsoft.com/office/officeart/2005/8/layout/hierarchy3"/>
    <dgm:cxn modelId="{406D5CC7-A08F-4B74-8C9E-9B418ECF8D0E}" type="presOf" srcId="{5D4E1F7F-89E5-4A21-AB32-7786267B90E5}" destId="{5849E2FA-1CA5-4B66-9801-615D5FC918FC}" srcOrd="0" destOrd="0" presId="urn:microsoft.com/office/officeart/2005/8/layout/hierarchy3"/>
    <dgm:cxn modelId="{C8E135EC-452B-4EE1-8647-074483B86915}" type="presOf" srcId="{4206457E-FC53-42D9-AA28-E00EA8F9EB86}" destId="{0B04201C-1399-406B-878C-6C10B10D1C94}" srcOrd="0" destOrd="0" presId="urn:microsoft.com/office/officeart/2005/8/layout/hierarchy3"/>
    <dgm:cxn modelId="{18507D45-6736-406E-8664-10B2913360FB}" type="presOf" srcId="{5FAC4834-5156-4E72-BE58-3574D7B5AA66}" destId="{C0AF34FE-4086-431B-AA37-499B83AF5AD0}" srcOrd="0" destOrd="0" presId="urn:microsoft.com/office/officeart/2005/8/layout/hierarchy3"/>
    <dgm:cxn modelId="{B1A04A0C-6ADC-4E6C-B01C-275F12E6E375}" srcId="{4206457E-FC53-42D9-AA28-E00EA8F9EB86}" destId="{A5A5799F-D680-406C-B375-84458CCF6D48}" srcOrd="0" destOrd="0" parTransId="{8CD7D4BB-30B7-4AAF-B866-F47830103C90}" sibTransId="{8A33C29D-B6DF-4B90-9913-72CA1C0D65FE}"/>
    <dgm:cxn modelId="{7EA4DD62-6B08-4B0C-AC86-937947CF7E38}" srcId="{A5A5799F-D680-406C-B375-84458CCF6D48}" destId="{5D4E1F7F-89E5-4A21-AB32-7786267B90E5}" srcOrd="0" destOrd="0" parTransId="{61ACE3DC-EAF3-433C-9E2C-108C8E7F3DB4}" sibTransId="{50F18CAB-3EA9-427F-BCF7-36E974AEBBA0}"/>
    <dgm:cxn modelId="{58ACEA85-2BD5-4DC1-8E60-CE0FAECC517C}" type="presOf" srcId="{E47F2633-0751-4848-B3F5-0D3DA96A6436}" destId="{6264ED14-92CB-4CF7-A33E-486D8C5B2459}" srcOrd="0" destOrd="0" presId="urn:microsoft.com/office/officeart/2005/8/layout/hierarchy3"/>
    <dgm:cxn modelId="{817B24DE-7580-4887-9FDF-D6B573F23567}" type="presOf" srcId="{AC458753-A17C-49F2-8011-8EF42E05FB80}" destId="{81AE436D-CDEF-4221-BACA-3519E44DD544}" srcOrd="0" destOrd="0" presId="urn:microsoft.com/office/officeart/2005/8/layout/hierarchy3"/>
    <dgm:cxn modelId="{6FBA0D53-5D95-4007-A5D3-90228A5FA847}" type="presOf" srcId="{A5A5799F-D680-406C-B375-84458CCF6D48}" destId="{9F782885-08CC-4344-AE53-81CE9E7A5A5D}" srcOrd="1" destOrd="0" presId="urn:microsoft.com/office/officeart/2005/8/layout/hierarchy3"/>
    <dgm:cxn modelId="{28E7C2D5-6416-4CEE-8A48-614D898844ED}" srcId="{A5A5799F-D680-406C-B375-84458CCF6D48}" destId="{E47F2633-0751-4848-B3F5-0D3DA96A6436}" srcOrd="2" destOrd="0" parTransId="{5FAC4834-5156-4E72-BE58-3574D7B5AA66}" sibTransId="{ED1AB296-63AF-4744-AF2A-601680C11493}"/>
    <dgm:cxn modelId="{0A040C91-9624-47A8-83E5-CD9C551B5B31}" type="presParOf" srcId="{0B04201C-1399-406B-878C-6C10B10D1C94}" destId="{4CB6CA6C-D788-456E-A65B-39616ADD4A44}" srcOrd="0" destOrd="0" presId="urn:microsoft.com/office/officeart/2005/8/layout/hierarchy3"/>
    <dgm:cxn modelId="{70CF3229-71A4-4CDB-B08E-37BA639D2960}" type="presParOf" srcId="{4CB6CA6C-D788-456E-A65B-39616ADD4A44}" destId="{FD9BC004-B4E4-47EE-8C31-2EB10A1375F8}" srcOrd="0" destOrd="0" presId="urn:microsoft.com/office/officeart/2005/8/layout/hierarchy3"/>
    <dgm:cxn modelId="{716CEC2A-F62D-412F-BD8F-179F0E8496CC}" type="presParOf" srcId="{FD9BC004-B4E4-47EE-8C31-2EB10A1375F8}" destId="{F5D2F54E-8CB4-4224-9FBD-3D9D3AB51E76}" srcOrd="0" destOrd="0" presId="urn:microsoft.com/office/officeart/2005/8/layout/hierarchy3"/>
    <dgm:cxn modelId="{C5C64582-E874-428E-BFAE-195FD4ECEF55}" type="presParOf" srcId="{FD9BC004-B4E4-47EE-8C31-2EB10A1375F8}" destId="{9F782885-08CC-4344-AE53-81CE9E7A5A5D}" srcOrd="1" destOrd="0" presId="urn:microsoft.com/office/officeart/2005/8/layout/hierarchy3"/>
    <dgm:cxn modelId="{3B80C73A-8D3C-4AD7-B727-02E648FB58BC}" type="presParOf" srcId="{4CB6CA6C-D788-456E-A65B-39616ADD4A44}" destId="{7D3EB33C-D750-42E0-9CC8-E3E6A845B21F}" srcOrd="1" destOrd="0" presId="urn:microsoft.com/office/officeart/2005/8/layout/hierarchy3"/>
    <dgm:cxn modelId="{2BEA3884-07C0-4509-B463-A349139C75AD}" type="presParOf" srcId="{7D3EB33C-D750-42E0-9CC8-E3E6A845B21F}" destId="{9A49D035-9110-4BEA-B9D5-6E88D700A816}" srcOrd="0" destOrd="0" presId="urn:microsoft.com/office/officeart/2005/8/layout/hierarchy3"/>
    <dgm:cxn modelId="{FBF81AB1-9997-42EE-8A1C-3FF91C405E63}" type="presParOf" srcId="{7D3EB33C-D750-42E0-9CC8-E3E6A845B21F}" destId="{5849E2FA-1CA5-4B66-9801-615D5FC918FC}" srcOrd="1" destOrd="0" presId="urn:microsoft.com/office/officeart/2005/8/layout/hierarchy3"/>
    <dgm:cxn modelId="{11D48F93-EA86-4C80-9045-F0162763059B}" type="presParOf" srcId="{7D3EB33C-D750-42E0-9CC8-E3E6A845B21F}" destId="{6B5D1006-0AFE-465A-B622-197869D1917D}" srcOrd="2" destOrd="0" presId="urn:microsoft.com/office/officeart/2005/8/layout/hierarchy3"/>
    <dgm:cxn modelId="{0FC35C7B-0305-4884-86BC-4E067545E7DA}" type="presParOf" srcId="{7D3EB33C-D750-42E0-9CC8-E3E6A845B21F}" destId="{81AE436D-CDEF-4221-BACA-3519E44DD544}" srcOrd="3" destOrd="0" presId="urn:microsoft.com/office/officeart/2005/8/layout/hierarchy3"/>
    <dgm:cxn modelId="{A2A09478-3555-4A66-813C-3AF391D361A1}" type="presParOf" srcId="{7D3EB33C-D750-42E0-9CC8-E3E6A845B21F}" destId="{C0AF34FE-4086-431B-AA37-499B83AF5AD0}" srcOrd="4" destOrd="0" presId="urn:microsoft.com/office/officeart/2005/8/layout/hierarchy3"/>
    <dgm:cxn modelId="{CEF30093-D33D-4A6A-B95A-943A7FC4CF8B}" type="presParOf" srcId="{7D3EB33C-D750-42E0-9CC8-E3E6A845B21F}" destId="{6264ED14-92CB-4CF7-A33E-486D8C5B2459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206457E-FC53-42D9-AA28-E00EA8F9EB86}" type="doc">
      <dgm:prSet loTypeId="urn:microsoft.com/office/officeart/2005/8/layout/hierarchy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D4E1F7F-89E5-4A21-AB32-7786267B90E5}">
      <dgm:prSet phldrT="[Текст]" custT="1"/>
      <dgm:spPr>
        <a:solidFill>
          <a:schemeClr val="bg1">
            <a:alpha val="90000"/>
          </a:schemeClr>
        </a:solidFill>
        <a:ln>
          <a:solidFill>
            <a:srgbClr val="000066"/>
          </a:solidFill>
        </a:ln>
      </dgm:spPr>
      <dgm:t>
        <a:bodyPr/>
        <a:lstStyle/>
        <a:p>
          <a:r>
            <a:rPr lang="ru-RU" sz="1600" b="1" dirty="0" smtClean="0">
              <a:solidFill>
                <a:srgbClr val="C00000"/>
              </a:solidFill>
              <a:latin typeface="+mn-lt"/>
              <a:cs typeface="Arial" pitchFamily="34" charset="0"/>
            </a:rPr>
            <a:t>Повышение среднего балла по следующим предметам:  </a:t>
          </a:r>
          <a:r>
            <a:rPr lang="ru-RU" sz="1600" b="1" dirty="0" smtClean="0">
              <a:solidFill>
                <a:srgbClr val="002060"/>
              </a:solidFill>
              <a:latin typeface="+mn-lt"/>
              <a:cs typeface="Arial" pitchFamily="34" charset="0"/>
            </a:rPr>
            <a:t>английский язык, русский язык, обществознание, информатика, история, литература, биология</a:t>
          </a:r>
          <a:endParaRPr lang="ru-RU" sz="1600" dirty="0">
            <a:solidFill>
              <a:srgbClr val="002060"/>
            </a:solidFill>
            <a:latin typeface="+mn-lt"/>
          </a:endParaRPr>
        </a:p>
      </dgm:t>
    </dgm:pt>
    <dgm:pt modelId="{61ACE3DC-EAF3-433C-9E2C-108C8E7F3DB4}" type="parTrans" cxnId="{7EA4DD62-6B08-4B0C-AC86-937947CF7E38}">
      <dgm:prSet/>
      <dgm:spPr>
        <a:solidFill>
          <a:srgbClr val="000066"/>
        </a:solidFill>
        <a:ln>
          <a:solidFill>
            <a:srgbClr val="000066"/>
          </a:solidFill>
        </a:ln>
      </dgm:spPr>
      <dgm:t>
        <a:bodyPr/>
        <a:lstStyle/>
        <a:p>
          <a:endParaRPr lang="ru-RU">
            <a:solidFill>
              <a:srgbClr val="000066"/>
            </a:solidFill>
          </a:endParaRPr>
        </a:p>
      </dgm:t>
    </dgm:pt>
    <dgm:pt modelId="{50F18CAB-3EA9-427F-BCF7-36E974AEBBA0}" type="sibTrans" cxnId="{7EA4DD62-6B08-4B0C-AC86-937947CF7E38}">
      <dgm:prSet/>
      <dgm:spPr/>
      <dgm:t>
        <a:bodyPr/>
        <a:lstStyle/>
        <a:p>
          <a:endParaRPr lang="ru-RU"/>
        </a:p>
      </dgm:t>
    </dgm:pt>
    <dgm:pt modelId="{AC458753-A17C-49F2-8011-8EF42E05FB80}">
      <dgm:prSet phldrT="[Текст]" custT="1"/>
      <dgm:spPr>
        <a:ln>
          <a:solidFill>
            <a:srgbClr val="000066"/>
          </a:solidFill>
        </a:ln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800" dirty="0" smtClean="0"/>
            <a:t>Районный средний балл по предметам: русский язык, математика (профильный уровень), иностранный язык, обществознание, информатика, физика, история, литература значительно </a:t>
          </a:r>
          <a:r>
            <a:rPr lang="ru-RU" sz="1800" b="1" dirty="0" smtClean="0"/>
            <a:t>ниже</a:t>
          </a:r>
          <a:r>
            <a:rPr lang="ru-RU" sz="1800" dirty="0" smtClean="0"/>
            <a:t> областного среднего балла по данным предметам. </a:t>
          </a:r>
          <a:endParaRPr lang="ru-RU" sz="1800" b="1" cap="none" spc="0" baseline="0" dirty="0">
            <a:ln w="0"/>
            <a:solidFill>
              <a:srgbClr val="002060"/>
            </a:solidFill>
            <a:effectLst>
              <a:outerShdw blurRad="38100" dist="25400" dir="5400000" algn="ctr" rotWithShape="0">
                <a:srgbClr val="6E747A">
                  <a:alpha val="43000"/>
                </a:srgbClr>
              </a:outerShdw>
            </a:effectLst>
            <a:latin typeface="+mn-lt"/>
          </a:endParaRPr>
        </a:p>
      </dgm:t>
    </dgm:pt>
    <dgm:pt modelId="{835692E3-A4BB-4439-B4F4-6504E2275D51}" type="parTrans" cxnId="{5E0A2C77-DF44-4E10-A60A-49AAD7A0F58F}">
      <dgm:prSet/>
      <dgm:spPr>
        <a:solidFill>
          <a:srgbClr val="000066"/>
        </a:solidFill>
        <a:ln>
          <a:solidFill>
            <a:srgbClr val="000066"/>
          </a:solidFill>
        </a:ln>
      </dgm:spPr>
      <dgm:t>
        <a:bodyPr/>
        <a:lstStyle/>
        <a:p>
          <a:endParaRPr lang="ru-RU">
            <a:solidFill>
              <a:srgbClr val="000066"/>
            </a:solidFill>
          </a:endParaRPr>
        </a:p>
      </dgm:t>
    </dgm:pt>
    <dgm:pt modelId="{25FE83FC-B53E-4FBA-B97C-74C8DA345370}" type="sibTrans" cxnId="{5E0A2C77-DF44-4E10-A60A-49AAD7A0F58F}">
      <dgm:prSet/>
      <dgm:spPr/>
      <dgm:t>
        <a:bodyPr/>
        <a:lstStyle/>
        <a:p>
          <a:endParaRPr lang="ru-RU"/>
        </a:p>
      </dgm:t>
    </dgm:pt>
    <dgm:pt modelId="{A5A5799F-D680-406C-B375-84458CCF6D48}">
      <dgm:prSet phldrT="[Текст]" custT="1"/>
      <dgm:spPr>
        <a:solidFill>
          <a:schemeClr val="bg1"/>
        </a:solidFill>
        <a:ln>
          <a:solidFill>
            <a:srgbClr val="000066"/>
          </a:solidFill>
        </a:ln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3200" b="1" i="0" dirty="0" smtClean="0">
              <a:solidFill>
                <a:srgbClr val="C00000"/>
              </a:solidFill>
            </a:rPr>
            <a:t>Результаты ЕГЭ – 2017 </a:t>
          </a:r>
          <a:endParaRPr lang="ru-RU" sz="3200" b="1" i="0" dirty="0">
            <a:solidFill>
              <a:schemeClr val="tx2"/>
            </a:solidFill>
          </a:endParaRPr>
        </a:p>
      </dgm:t>
    </dgm:pt>
    <dgm:pt modelId="{8A33C29D-B6DF-4B90-9913-72CA1C0D65FE}" type="sibTrans" cxnId="{B1A04A0C-6ADC-4E6C-B01C-275F12E6E375}">
      <dgm:prSet/>
      <dgm:spPr/>
      <dgm:t>
        <a:bodyPr/>
        <a:lstStyle/>
        <a:p>
          <a:endParaRPr lang="ru-RU"/>
        </a:p>
      </dgm:t>
    </dgm:pt>
    <dgm:pt modelId="{8CD7D4BB-30B7-4AAF-B866-F47830103C90}" type="parTrans" cxnId="{B1A04A0C-6ADC-4E6C-B01C-275F12E6E375}">
      <dgm:prSet/>
      <dgm:spPr/>
      <dgm:t>
        <a:bodyPr/>
        <a:lstStyle/>
        <a:p>
          <a:endParaRPr lang="ru-RU"/>
        </a:p>
      </dgm:t>
    </dgm:pt>
    <dgm:pt modelId="{E47F2633-0751-4848-B3F5-0D3DA96A6436}">
      <dgm:prSet phldrT="[Текст]" custT="1"/>
      <dgm:spPr>
        <a:ln>
          <a:solidFill>
            <a:srgbClr val="000066"/>
          </a:solidFill>
        </a:ln>
      </dgm:spPr>
      <dgm:t>
        <a:bodyPr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ru-RU" sz="1800" dirty="0" smtClean="0"/>
            <a:t>ВЫСОКОБАЛЛЬНИКИ - 2017: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ru-RU" sz="1800" dirty="0" smtClean="0"/>
            <a:t>- по русскому языку - </a:t>
          </a:r>
          <a:r>
            <a:rPr lang="ru-RU" sz="1800" b="1" dirty="0" err="1" smtClean="0"/>
            <a:t>Лемешевская</a:t>
          </a:r>
          <a:r>
            <a:rPr lang="ru-RU" sz="1800" b="1" dirty="0" smtClean="0"/>
            <a:t> Валентина</a:t>
          </a:r>
          <a:r>
            <a:rPr lang="ru-RU" sz="1800" dirty="0" smtClean="0"/>
            <a:t>,  МБОУ </a:t>
          </a:r>
          <a:r>
            <a:rPr lang="ru-RU" sz="1800" dirty="0" err="1" smtClean="0"/>
            <a:t>Верхнесоленовская</a:t>
          </a:r>
          <a:r>
            <a:rPr lang="ru-RU" sz="1800" dirty="0" smtClean="0"/>
            <a:t>  СОШ  – </a:t>
          </a:r>
          <a:r>
            <a:rPr lang="ru-RU" sz="1800" b="1" dirty="0" smtClean="0"/>
            <a:t>93</a:t>
          </a:r>
          <a:r>
            <a:rPr lang="ru-RU" sz="1800" dirty="0" smtClean="0"/>
            <a:t> балла (учитель </a:t>
          </a:r>
          <a:r>
            <a:rPr lang="ru-RU" sz="1800" b="1" dirty="0" err="1" smtClean="0"/>
            <a:t>Смаилова</a:t>
          </a:r>
          <a:r>
            <a:rPr lang="ru-RU" sz="1800" b="1" dirty="0" smtClean="0"/>
            <a:t> Ш.М</a:t>
          </a:r>
          <a:r>
            <a:rPr lang="ru-RU" sz="1800" dirty="0" smtClean="0"/>
            <a:t>.).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ru-RU" sz="1800" dirty="0" smtClean="0"/>
            <a:t>- по обществознанию – </a:t>
          </a:r>
          <a:r>
            <a:rPr lang="ru-RU" sz="1800" b="1" dirty="0" smtClean="0"/>
            <a:t>Волкова Анна</a:t>
          </a:r>
          <a:r>
            <a:rPr lang="ru-RU" sz="1800" dirty="0" smtClean="0"/>
            <a:t>, МБОУ </a:t>
          </a:r>
          <a:r>
            <a:rPr lang="ru-RU" sz="1800" dirty="0" err="1" smtClean="0"/>
            <a:t>Багаевская</a:t>
          </a:r>
          <a:r>
            <a:rPr lang="ru-RU" sz="1800" dirty="0" smtClean="0"/>
            <a:t> СОШ, </a:t>
          </a:r>
          <a:r>
            <a:rPr lang="ru-RU" sz="1800" b="1" dirty="0" smtClean="0"/>
            <a:t>92</a:t>
          </a:r>
          <a:r>
            <a:rPr lang="ru-RU" sz="1800" dirty="0" smtClean="0"/>
            <a:t> балла (учитель </a:t>
          </a:r>
          <a:r>
            <a:rPr lang="ru-RU" sz="1800" b="1" dirty="0" smtClean="0"/>
            <a:t>Демченко Е.В</a:t>
          </a:r>
          <a:r>
            <a:rPr lang="ru-RU" sz="1800" dirty="0" smtClean="0"/>
            <a:t>.);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ru-RU" sz="1800" dirty="0" smtClean="0"/>
            <a:t>- по биологии – </a:t>
          </a:r>
          <a:r>
            <a:rPr lang="ru-RU" sz="1800" b="1" dirty="0" smtClean="0"/>
            <a:t>Криворотов Денис</a:t>
          </a:r>
          <a:r>
            <a:rPr lang="ru-RU" sz="1800" dirty="0" smtClean="0"/>
            <a:t>, МБОУ </a:t>
          </a:r>
          <a:r>
            <a:rPr lang="ru-RU" sz="1800" dirty="0" err="1" smtClean="0"/>
            <a:t>Весёловская</a:t>
          </a:r>
          <a:r>
            <a:rPr lang="ru-RU" sz="1800" dirty="0" smtClean="0"/>
            <a:t> СОШ №1, </a:t>
          </a:r>
          <a:r>
            <a:rPr lang="ru-RU" sz="1800" b="1" dirty="0" smtClean="0"/>
            <a:t>90</a:t>
          </a:r>
          <a:r>
            <a:rPr lang="ru-RU" sz="1800" dirty="0" smtClean="0"/>
            <a:t> баллов (учитель </a:t>
          </a:r>
          <a:r>
            <a:rPr lang="ru-RU" sz="1800" b="1" dirty="0" smtClean="0"/>
            <a:t>Абрамова Е.В</a:t>
          </a:r>
          <a:r>
            <a:rPr lang="ru-RU" sz="1800" dirty="0" smtClean="0"/>
            <a:t>.);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ru-RU" sz="1800" dirty="0" smtClean="0"/>
            <a:t>- по информатике – </a:t>
          </a:r>
          <a:r>
            <a:rPr lang="ru-RU" sz="1800" b="1" dirty="0" smtClean="0"/>
            <a:t>Калябин Андрей</a:t>
          </a:r>
          <a:r>
            <a:rPr lang="ru-RU" sz="1800" dirty="0" smtClean="0"/>
            <a:t>, МБОУ </a:t>
          </a:r>
          <a:r>
            <a:rPr lang="ru-RU" sz="1800" dirty="0" err="1" smtClean="0"/>
            <a:t>Весёловская</a:t>
          </a:r>
          <a:r>
            <a:rPr lang="ru-RU" sz="1800" dirty="0" smtClean="0"/>
            <a:t> СОШ №1, </a:t>
          </a:r>
          <a:r>
            <a:rPr lang="ru-RU" sz="1800" b="1" dirty="0" smtClean="0"/>
            <a:t>84</a:t>
          </a:r>
          <a:r>
            <a:rPr lang="ru-RU" sz="1800" dirty="0" smtClean="0"/>
            <a:t> балла (учитель </a:t>
          </a:r>
          <a:r>
            <a:rPr lang="ru-RU" sz="1800" b="1" dirty="0" smtClean="0"/>
            <a:t>Николаева М.И</a:t>
          </a:r>
          <a:r>
            <a:rPr lang="ru-RU" sz="1800" dirty="0" smtClean="0"/>
            <a:t>.).</a:t>
          </a:r>
          <a:endParaRPr lang="ru-RU" sz="1800" b="1" cap="none" spc="0" baseline="0" dirty="0">
            <a:ln w="0"/>
            <a:solidFill>
              <a:srgbClr val="002060"/>
            </a:solidFill>
            <a:effectLst>
              <a:outerShdw blurRad="38100" dist="25400" dir="5400000" algn="ctr" rotWithShape="0">
                <a:srgbClr val="6E747A">
                  <a:alpha val="43000"/>
                </a:srgbClr>
              </a:outerShdw>
            </a:effectLst>
            <a:latin typeface="+mn-lt"/>
          </a:endParaRPr>
        </a:p>
      </dgm:t>
    </dgm:pt>
    <dgm:pt modelId="{5FAC4834-5156-4E72-BE58-3574D7B5AA66}" type="parTrans" cxnId="{28E7C2D5-6416-4CEE-8A48-614D898844ED}">
      <dgm:prSet/>
      <dgm:spPr/>
      <dgm:t>
        <a:bodyPr/>
        <a:lstStyle/>
        <a:p>
          <a:endParaRPr lang="ru-RU"/>
        </a:p>
      </dgm:t>
    </dgm:pt>
    <dgm:pt modelId="{ED1AB296-63AF-4744-AF2A-601680C11493}" type="sibTrans" cxnId="{28E7C2D5-6416-4CEE-8A48-614D898844ED}">
      <dgm:prSet/>
      <dgm:spPr/>
      <dgm:t>
        <a:bodyPr/>
        <a:lstStyle/>
        <a:p>
          <a:endParaRPr lang="ru-RU"/>
        </a:p>
      </dgm:t>
    </dgm:pt>
    <dgm:pt modelId="{0B04201C-1399-406B-878C-6C10B10D1C94}" type="pres">
      <dgm:prSet presAssocID="{4206457E-FC53-42D9-AA28-E00EA8F9EB86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4CB6CA6C-D788-456E-A65B-39616ADD4A44}" type="pres">
      <dgm:prSet presAssocID="{A5A5799F-D680-406C-B375-84458CCF6D48}" presName="root" presStyleCnt="0"/>
      <dgm:spPr/>
    </dgm:pt>
    <dgm:pt modelId="{FD9BC004-B4E4-47EE-8C31-2EB10A1375F8}" type="pres">
      <dgm:prSet presAssocID="{A5A5799F-D680-406C-B375-84458CCF6D48}" presName="rootComposite" presStyleCnt="0"/>
      <dgm:spPr/>
    </dgm:pt>
    <dgm:pt modelId="{F5D2F54E-8CB4-4224-9FBD-3D9D3AB51E76}" type="pres">
      <dgm:prSet presAssocID="{A5A5799F-D680-406C-B375-84458CCF6D48}" presName="rootText" presStyleLbl="node1" presStyleIdx="0" presStyleCnt="1" custScaleX="302174" custScaleY="90156" custLinFactNeighborX="-102" custLinFactNeighborY="-10432"/>
      <dgm:spPr/>
      <dgm:t>
        <a:bodyPr/>
        <a:lstStyle/>
        <a:p>
          <a:endParaRPr lang="ru-RU"/>
        </a:p>
      </dgm:t>
    </dgm:pt>
    <dgm:pt modelId="{9F782885-08CC-4344-AE53-81CE9E7A5A5D}" type="pres">
      <dgm:prSet presAssocID="{A5A5799F-D680-406C-B375-84458CCF6D48}" presName="rootConnector" presStyleLbl="node1" presStyleIdx="0" presStyleCnt="1"/>
      <dgm:spPr/>
      <dgm:t>
        <a:bodyPr/>
        <a:lstStyle/>
        <a:p>
          <a:endParaRPr lang="ru-RU"/>
        </a:p>
      </dgm:t>
    </dgm:pt>
    <dgm:pt modelId="{7D3EB33C-D750-42E0-9CC8-E3E6A845B21F}" type="pres">
      <dgm:prSet presAssocID="{A5A5799F-D680-406C-B375-84458CCF6D48}" presName="childShape" presStyleCnt="0"/>
      <dgm:spPr/>
    </dgm:pt>
    <dgm:pt modelId="{9A49D035-9110-4BEA-B9D5-6E88D700A816}" type="pres">
      <dgm:prSet presAssocID="{61ACE3DC-EAF3-433C-9E2C-108C8E7F3DB4}" presName="Name13" presStyleLbl="parChTrans1D2" presStyleIdx="0" presStyleCnt="3"/>
      <dgm:spPr/>
      <dgm:t>
        <a:bodyPr/>
        <a:lstStyle/>
        <a:p>
          <a:endParaRPr lang="ru-RU"/>
        </a:p>
      </dgm:t>
    </dgm:pt>
    <dgm:pt modelId="{5849E2FA-1CA5-4B66-9801-615D5FC918FC}" type="pres">
      <dgm:prSet presAssocID="{5D4E1F7F-89E5-4A21-AB32-7786267B90E5}" presName="childText" presStyleLbl="bgAcc1" presStyleIdx="0" presStyleCnt="3" custScaleX="348764" custScaleY="89927" custLinFactNeighborX="-1943" custLinFactNeighborY="-3442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5D1006-0AFE-465A-B622-197869D1917D}" type="pres">
      <dgm:prSet presAssocID="{835692E3-A4BB-4439-B4F4-6504E2275D51}" presName="Name13" presStyleLbl="parChTrans1D2" presStyleIdx="1" presStyleCnt="3"/>
      <dgm:spPr/>
      <dgm:t>
        <a:bodyPr/>
        <a:lstStyle/>
        <a:p>
          <a:endParaRPr lang="ru-RU"/>
        </a:p>
      </dgm:t>
    </dgm:pt>
    <dgm:pt modelId="{81AE436D-CDEF-4221-BACA-3519E44DD544}" type="pres">
      <dgm:prSet presAssocID="{AC458753-A17C-49F2-8011-8EF42E05FB80}" presName="childText" presStyleLbl="bgAcc1" presStyleIdx="1" presStyleCnt="3" custScaleX="349639" custScaleY="170422" custLinFactNeighborX="-1584" custLinFactNeighborY="-4628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0AF34FE-4086-431B-AA37-499B83AF5AD0}" type="pres">
      <dgm:prSet presAssocID="{5FAC4834-5156-4E72-BE58-3574D7B5AA66}" presName="Name13" presStyleLbl="parChTrans1D2" presStyleIdx="2" presStyleCnt="3"/>
      <dgm:spPr/>
      <dgm:t>
        <a:bodyPr/>
        <a:lstStyle/>
        <a:p>
          <a:endParaRPr lang="ru-RU"/>
        </a:p>
      </dgm:t>
    </dgm:pt>
    <dgm:pt modelId="{6264ED14-92CB-4CF7-A33E-486D8C5B2459}" type="pres">
      <dgm:prSet presAssocID="{E47F2633-0751-4848-B3F5-0D3DA96A6436}" presName="childText" presStyleLbl="bgAcc1" presStyleIdx="2" presStyleCnt="3" custScaleX="475141" custScaleY="309462" custLinFactNeighborX="-3583" custLinFactNeighborY="-5158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F1FEBF9-6663-4044-9179-A4ACDB4A29C2}" type="presOf" srcId="{A5A5799F-D680-406C-B375-84458CCF6D48}" destId="{9F782885-08CC-4344-AE53-81CE9E7A5A5D}" srcOrd="1" destOrd="0" presId="urn:microsoft.com/office/officeart/2005/8/layout/hierarchy3"/>
    <dgm:cxn modelId="{FC065945-887E-4644-A0D3-36107918EAE0}" type="presOf" srcId="{5D4E1F7F-89E5-4A21-AB32-7786267B90E5}" destId="{5849E2FA-1CA5-4B66-9801-615D5FC918FC}" srcOrd="0" destOrd="0" presId="urn:microsoft.com/office/officeart/2005/8/layout/hierarchy3"/>
    <dgm:cxn modelId="{5E0A2C77-DF44-4E10-A60A-49AAD7A0F58F}" srcId="{A5A5799F-D680-406C-B375-84458CCF6D48}" destId="{AC458753-A17C-49F2-8011-8EF42E05FB80}" srcOrd="1" destOrd="0" parTransId="{835692E3-A4BB-4439-B4F4-6504E2275D51}" sibTransId="{25FE83FC-B53E-4FBA-B97C-74C8DA345370}"/>
    <dgm:cxn modelId="{84DDD60B-0E25-4D9E-8AA4-12949A3A5F35}" type="presOf" srcId="{A5A5799F-D680-406C-B375-84458CCF6D48}" destId="{F5D2F54E-8CB4-4224-9FBD-3D9D3AB51E76}" srcOrd="0" destOrd="0" presId="urn:microsoft.com/office/officeart/2005/8/layout/hierarchy3"/>
    <dgm:cxn modelId="{152E399F-71C5-452F-B620-37FC1DD0DD53}" type="presOf" srcId="{61ACE3DC-EAF3-433C-9E2C-108C8E7F3DB4}" destId="{9A49D035-9110-4BEA-B9D5-6E88D700A816}" srcOrd="0" destOrd="0" presId="urn:microsoft.com/office/officeart/2005/8/layout/hierarchy3"/>
    <dgm:cxn modelId="{36A950EC-DE83-46AB-A669-0A24B12F1166}" type="presOf" srcId="{835692E3-A4BB-4439-B4F4-6504E2275D51}" destId="{6B5D1006-0AFE-465A-B622-197869D1917D}" srcOrd="0" destOrd="0" presId="urn:microsoft.com/office/officeart/2005/8/layout/hierarchy3"/>
    <dgm:cxn modelId="{06D8228A-5496-4775-9CD8-72F22375D7DD}" type="presOf" srcId="{AC458753-A17C-49F2-8011-8EF42E05FB80}" destId="{81AE436D-CDEF-4221-BACA-3519E44DD544}" srcOrd="0" destOrd="0" presId="urn:microsoft.com/office/officeart/2005/8/layout/hierarchy3"/>
    <dgm:cxn modelId="{99BB92C4-4D18-4402-BC78-F9209836753C}" type="presOf" srcId="{E47F2633-0751-4848-B3F5-0D3DA96A6436}" destId="{6264ED14-92CB-4CF7-A33E-486D8C5B2459}" srcOrd="0" destOrd="0" presId="urn:microsoft.com/office/officeart/2005/8/layout/hierarchy3"/>
    <dgm:cxn modelId="{9E6912B4-ADA4-4936-A895-661D3539895B}" type="presOf" srcId="{4206457E-FC53-42D9-AA28-E00EA8F9EB86}" destId="{0B04201C-1399-406B-878C-6C10B10D1C94}" srcOrd="0" destOrd="0" presId="urn:microsoft.com/office/officeart/2005/8/layout/hierarchy3"/>
    <dgm:cxn modelId="{B1A04A0C-6ADC-4E6C-B01C-275F12E6E375}" srcId="{4206457E-FC53-42D9-AA28-E00EA8F9EB86}" destId="{A5A5799F-D680-406C-B375-84458CCF6D48}" srcOrd="0" destOrd="0" parTransId="{8CD7D4BB-30B7-4AAF-B866-F47830103C90}" sibTransId="{8A33C29D-B6DF-4B90-9913-72CA1C0D65FE}"/>
    <dgm:cxn modelId="{7EA4DD62-6B08-4B0C-AC86-937947CF7E38}" srcId="{A5A5799F-D680-406C-B375-84458CCF6D48}" destId="{5D4E1F7F-89E5-4A21-AB32-7786267B90E5}" srcOrd="0" destOrd="0" parTransId="{61ACE3DC-EAF3-433C-9E2C-108C8E7F3DB4}" sibTransId="{50F18CAB-3EA9-427F-BCF7-36E974AEBBA0}"/>
    <dgm:cxn modelId="{2117A2BE-6239-4331-9D7E-78A95632ADC1}" type="presOf" srcId="{5FAC4834-5156-4E72-BE58-3574D7B5AA66}" destId="{C0AF34FE-4086-431B-AA37-499B83AF5AD0}" srcOrd="0" destOrd="0" presId="urn:microsoft.com/office/officeart/2005/8/layout/hierarchy3"/>
    <dgm:cxn modelId="{28E7C2D5-6416-4CEE-8A48-614D898844ED}" srcId="{A5A5799F-D680-406C-B375-84458CCF6D48}" destId="{E47F2633-0751-4848-B3F5-0D3DA96A6436}" srcOrd="2" destOrd="0" parTransId="{5FAC4834-5156-4E72-BE58-3574D7B5AA66}" sibTransId="{ED1AB296-63AF-4744-AF2A-601680C11493}"/>
    <dgm:cxn modelId="{7A7207B1-C5F1-4BC4-A3CA-2D407127B8D1}" type="presParOf" srcId="{0B04201C-1399-406B-878C-6C10B10D1C94}" destId="{4CB6CA6C-D788-456E-A65B-39616ADD4A44}" srcOrd="0" destOrd="0" presId="urn:microsoft.com/office/officeart/2005/8/layout/hierarchy3"/>
    <dgm:cxn modelId="{6E29E44F-B808-41F5-B0EA-314C13E99796}" type="presParOf" srcId="{4CB6CA6C-D788-456E-A65B-39616ADD4A44}" destId="{FD9BC004-B4E4-47EE-8C31-2EB10A1375F8}" srcOrd="0" destOrd="0" presId="urn:microsoft.com/office/officeart/2005/8/layout/hierarchy3"/>
    <dgm:cxn modelId="{6B15EA71-0E68-4B0C-89BD-98AB2E3932C4}" type="presParOf" srcId="{FD9BC004-B4E4-47EE-8C31-2EB10A1375F8}" destId="{F5D2F54E-8CB4-4224-9FBD-3D9D3AB51E76}" srcOrd="0" destOrd="0" presId="urn:microsoft.com/office/officeart/2005/8/layout/hierarchy3"/>
    <dgm:cxn modelId="{9EB998A7-9BC8-4A82-A4F1-50FB2D540068}" type="presParOf" srcId="{FD9BC004-B4E4-47EE-8C31-2EB10A1375F8}" destId="{9F782885-08CC-4344-AE53-81CE9E7A5A5D}" srcOrd="1" destOrd="0" presId="urn:microsoft.com/office/officeart/2005/8/layout/hierarchy3"/>
    <dgm:cxn modelId="{ADB62CEA-96DD-423D-B54F-B9AEF53386CF}" type="presParOf" srcId="{4CB6CA6C-D788-456E-A65B-39616ADD4A44}" destId="{7D3EB33C-D750-42E0-9CC8-E3E6A845B21F}" srcOrd="1" destOrd="0" presId="urn:microsoft.com/office/officeart/2005/8/layout/hierarchy3"/>
    <dgm:cxn modelId="{73442440-8745-4E02-864E-42FE3705C933}" type="presParOf" srcId="{7D3EB33C-D750-42E0-9CC8-E3E6A845B21F}" destId="{9A49D035-9110-4BEA-B9D5-6E88D700A816}" srcOrd="0" destOrd="0" presId="urn:microsoft.com/office/officeart/2005/8/layout/hierarchy3"/>
    <dgm:cxn modelId="{162C39FF-FA4D-4317-B0AD-B1CA3BDD8F36}" type="presParOf" srcId="{7D3EB33C-D750-42E0-9CC8-E3E6A845B21F}" destId="{5849E2FA-1CA5-4B66-9801-615D5FC918FC}" srcOrd="1" destOrd="0" presId="urn:microsoft.com/office/officeart/2005/8/layout/hierarchy3"/>
    <dgm:cxn modelId="{D1E4AC9B-C224-477B-BBD6-6A79D57EA2A2}" type="presParOf" srcId="{7D3EB33C-D750-42E0-9CC8-E3E6A845B21F}" destId="{6B5D1006-0AFE-465A-B622-197869D1917D}" srcOrd="2" destOrd="0" presId="urn:microsoft.com/office/officeart/2005/8/layout/hierarchy3"/>
    <dgm:cxn modelId="{D09DBEC4-2895-4999-BB2B-02C89D707026}" type="presParOf" srcId="{7D3EB33C-D750-42E0-9CC8-E3E6A845B21F}" destId="{81AE436D-CDEF-4221-BACA-3519E44DD544}" srcOrd="3" destOrd="0" presId="urn:microsoft.com/office/officeart/2005/8/layout/hierarchy3"/>
    <dgm:cxn modelId="{6FB48ED5-5909-4A3D-B731-0F442162658B}" type="presParOf" srcId="{7D3EB33C-D750-42E0-9CC8-E3E6A845B21F}" destId="{C0AF34FE-4086-431B-AA37-499B83AF5AD0}" srcOrd="4" destOrd="0" presId="urn:microsoft.com/office/officeart/2005/8/layout/hierarchy3"/>
    <dgm:cxn modelId="{E8A3471C-1B4E-4929-A936-D533B41CF81C}" type="presParOf" srcId="{7D3EB33C-D750-42E0-9CC8-E3E6A845B21F}" destId="{6264ED14-92CB-4CF7-A33E-486D8C5B2459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62.emf"/><Relationship Id="rId2" Type="http://schemas.openxmlformats.org/officeDocument/2006/relationships/image" Target="../media/image61.emf"/><Relationship Id="rId1" Type="http://schemas.openxmlformats.org/officeDocument/2006/relationships/image" Target="../media/image60.emf"/><Relationship Id="rId4" Type="http://schemas.openxmlformats.org/officeDocument/2006/relationships/image" Target="../media/image63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8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59867A-3713-47EF-8CBF-F5993ED48A60}" type="datetimeFigureOut">
              <a:rPr lang="ru-RU" smtClean="0"/>
              <a:t>01.09.2017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F7677A-A186-4940-8363-72508A06B9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56622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-222250" y="808038"/>
            <a:ext cx="7191375" cy="4046537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/>
          <a:p>
            <a:pPr algn="just" eaLnBrk="1" hangingPunct="1">
              <a:spcBef>
                <a:spcPct val="0"/>
              </a:spcBef>
            </a:pP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772" name="Номер слайда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6930" indent="-287281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9124" indent="-229824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8773" indent="-229824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68423" indent="-229824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28072" indent="-22982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87722" indent="-22982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47371" indent="-22982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907020" indent="-22982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DFEEB80-D5FA-4C4C-AF23-F2144052EDF3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23509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-222250" y="808038"/>
            <a:ext cx="7191375" cy="4046537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/>
          <a:p>
            <a:pPr algn="just" eaLnBrk="1" hangingPunct="1">
              <a:spcBef>
                <a:spcPct val="0"/>
              </a:spcBef>
            </a:pP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772" name="Номер слайда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6930" indent="-287281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9124" indent="-229824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8773" indent="-229824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68423" indent="-229824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28072" indent="-22982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87722" indent="-22982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47371" indent="-22982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907020" indent="-22982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DFEEB80-D5FA-4C4C-AF23-F2144052EDF3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31735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8EC9E-82FB-43EC-95F6-5EB665009AE3}" type="datetimeFigureOut">
              <a:rPr lang="ru-RU" smtClean="0"/>
              <a:t>01.09.2017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0EB0C-B552-4FD1-A98E-E79CFFD356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28959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8EC9E-82FB-43EC-95F6-5EB665009AE3}" type="datetimeFigureOut">
              <a:rPr lang="ru-RU" smtClean="0"/>
              <a:t>01.09.2017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0EB0C-B552-4FD1-A98E-E79CFFD356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22758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8EC9E-82FB-43EC-95F6-5EB665009AE3}" type="datetimeFigureOut">
              <a:rPr lang="ru-RU" smtClean="0"/>
              <a:t>01.09.2017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0EB0C-B552-4FD1-A98E-E79CFFD356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29249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8EC9E-82FB-43EC-95F6-5EB665009AE3}" type="datetimeFigureOut">
              <a:rPr lang="ru-RU" smtClean="0"/>
              <a:t>01.09.2017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0EB0C-B552-4FD1-A98E-E79CFFD356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95450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8EC9E-82FB-43EC-95F6-5EB665009AE3}" type="datetimeFigureOut">
              <a:rPr lang="ru-RU" smtClean="0"/>
              <a:t>01.09.2017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0EB0C-B552-4FD1-A98E-E79CFFD356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73564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8EC9E-82FB-43EC-95F6-5EB665009AE3}" type="datetimeFigureOut">
              <a:rPr lang="ru-RU" smtClean="0"/>
              <a:t>01.09.2017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0EB0C-B552-4FD1-A98E-E79CFFD356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32410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8EC9E-82FB-43EC-95F6-5EB665009AE3}" type="datetimeFigureOut">
              <a:rPr lang="ru-RU" smtClean="0"/>
              <a:t>01.09.2017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0EB0C-B552-4FD1-A98E-E79CFFD356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71287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8EC9E-82FB-43EC-95F6-5EB665009AE3}" type="datetimeFigureOut">
              <a:rPr lang="ru-RU" smtClean="0"/>
              <a:t>01.09.2017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0EB0C-B552-4FD1-A98E-E79CFFD356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29480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8EC9E-82FB-43EC-95F6-5EB665009AE3}" type="datetimeFigureOut">
              <a:rPr lang="ru-RU" smtClean="0"/>
              <a:t>01.09.2017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0EB0C-B552-4FD1-A98E-E79CFFD356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68736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8EC9E-82FB-43EC-95F6-5EB665009AE3}" type="datetimeFigureOut">
              <a:rPr lang="ru-RU" smtClean="0"/>
              <a:t>01.09.2017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0EB0C-B552-4FD1-A98E-E79CFFD356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30121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8EC9E-82FB-43EC-95F6-5EB665009AE3}" type="datetimeFigureOut">
              <a:rPr lang="ru-RU" smtClean="0"/>
              <a:t>01.09.2017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0EB0C-B552-4FD1-A98E-E79CFFD356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30449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58EC9E-82FB-43EC-95F6-5EB665009AE3}" type="datetimeFigureOut">
              <a:rPr lang="ru-RU" smtClean="0"/>
              <a:t>01.09.2017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A0EB0C-B552-4FD1-A98E-E79CFFD356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59597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3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g"/><Relationship Id="rId3" Type="http://schemas.openxmlformats.org/officeDocument/2006/relationships/image" Target="../media/image40.jpeg"/><Relationship Id="rId7" Type="http://schemas.openxmlformats.org/officeDocument/2006/relationships/image" Target="../media/image44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jpg"/><Relationship Id="rId5" Type="http://schemas.openxmlformats.org/officeDocument/2006/relationships/image" Target="../media/image48.jpeg"/><Relationship Id="rId4" Type="http://schemas.openxmlformats.org/officeDocument/2006/relationships/image" Target="../media/image47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5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jpeg"/><Relationship Id="rId5" Type="http://schemas.openxmlformats.org/officeDocument/2006/relationships/image" Target="../media/image53.jpeg"/><Relationship Id="rId4" Type="http://schemas.openxmlformats.org/officeDocument/2006/relationships/image" Target="../media/image52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8.jpg"/><Relationship Id="rId4" Type="http://schemas.openxmlformats.org/officeDocument/2006/relationships/image" Target="../media/image5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e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61.emf"/><Relationship Id="rId5" Type="http://schemas.openxmlformats.org/officeDocument/2006/relationships/oleObject" Target="../embeddings/oleObject2.bin"/><Relationship Id="rId10" Type="http://schemas.openxmlformats.org/officeDocument/2006/relationships/image" Target="../media/image63.emf"/><Relationship Id="rId4" Type="http://schemas.openxmlformats.org/officeDocument/2006/relationships/image" Target="../media/image60.emf"/><Relationship Id="rId9" Type="http://schemas.openxmlformats.org/officeDocument/2006/relationships/oleObject" Target="../embeddings/oleObject4.bin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7.png"/><Relationship Id="rId5" Type="http://schemas.openxmlformats.org/officeDocument/2006/relationships/image" Target="../media/image66.png"/><Relationship Id="rId4" Type="http://schemas.openxmlformats.org/officeDocument/2006/relationships/image" Target="../media/image65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chart" Target="../charts/chart3.xml"/><Relationship Id="rId7" Type="http://schemas.openxmlformats.org/officeDocument/2006/relationships/diagramLayout" Target="../diagrams/layou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1.xml"/><Relationship Id="rId11" Type="http://schemas.openxmlformats.org/officeDocument/2006/relationships/image" Target="../media/image71.jpeg"/><Relationship Id="rId5" Type="http://schemas.openxmlformats.org/officeDocument/2006/relationships/chart" Target="../charts/chart4.xml"/><Relationship Id="rId10" Type="http://schemas.microsoft.com/office/2007/relationships/diagramDrawing" Target="../diagrams/drawing1.xml"/><Relationship Id="rId4" Type="http://schemas.openxmlformats.org/officeDocument/2006/relationships/image" Target="../media/image70.jpeg"/><Relationship Id="rId9" Type="http://schemas.openxmlformats.org/officeDocument/2006/relationships/diagramColors" Target="../diagrams/colors1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2.xml"/><Relationship Id="rId3" Type="http://schemas.openxmlformats.org/officeDocument/2006/relationships/chart" Target="../charts/chart5.xml"/><Relationship Id="rId7" Type="http://schemas.openxmlformats.org/officeDocument/2006/relationships/diagramLayout" Target="../diagrams/layout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2.xml"/><Relationship Id="rId11" Type="http://schemas.openxmlformats.org/officeDocument/2006/relationships/image" Target="../media/image72.jpeg"/><Relationship Id="rId5" Type="http://schemas.openxmlformats.org/officeDocument/2006/relationships/chart" Target="../charts/chart6.xml"/><Relationship Id="rId10" Type="http://schemas.microsoft.com/office/2007/relationships/diagramDrawing" Target="../diagrams/drawing2.xml"/><Relationship Id="rId4" Type="http://schemas.openxmlformats.org/officeDocument/2006/relationships/image" Target="../media/image70.jpeg"/><Relationship Id="rId9" Type="http://schemas.openxmlformats.org/officeDocument/2006/relationships/diagramColors" Target="../diagrams/colors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4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7.jpeg"/><Relationship Id="rId4" Type="http://schemas.openxmlformats.org/officeDocument/2006/relationships/image" Target="../media/image76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78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1.jpeg"/><Relationship Id="rId5" Type="http://schemas.openxmlformats.org/officeDocument/2006/relationships/image" Target="../media/image80.jpeg"/><Relationship Id="rId4" Type="http://schemas.openxmlformats.org/officeDocument/2006/relationships/image" Target="../media/image79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4.jpeg"/><Relationship Id="rId4" Type="http://schemas.openxmlformats.org/officeDocument/2006/relationships/image" Target="../media/image83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5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9.jpeg"/><Relationship Id="rId5" Type="http://schemas.openxmlformats.org/officeDocument/2006/relationships/image" Target="../media/image88.jpeg"/><Relationship Id="rId4" Type="http://schemas.openxmlformats.org/officeDocument/2006/relationships/image" Target="../media/image87.jp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0.jpe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5.jpeg"/><Relationship Id="rId5" Type="http://schemas.openxmlformats.org/officeDocument/2006/relationships/image" Target="../media/image94.jpeg"/><Relationship Id="rId4" Type="http://schemas.openxmlformats.org/officeDocument/2006/relationships/image" Target="../media/image93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8.jpeg"/><Relationship Id="rId4" Type="http://schemas.openxmlformats.org/officeDocument/2006/relationships/image" Target="../media/image97.jpe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3.jpeg"/><Relationship Id="rId3" Type="http://schemas.openxmlformats.org/officeDocument/2006/relationships/image" Target="../media/image5.jpeg"/><Relationship Id="rId7" Type="http://schemas.openxmlformats.org/officeDocument/2006/relationships/image" Target="../media/image10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1.jpeg"/><Relationship Id="rId5" Type="http://schemas.openxmlformats.org/officeDocument/2006/relationships/image" Target="../media/image100.jpeg"/><Relationship Id="rId4" Type="http://schemas.openxmlformats.org/officeDocument/2006/relationships/image" Target="../media/image99.jpe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6.jpeg"/><Relationship Id="rId4" Type="http://schemas.openxmlformats.org/officeDocument/2006/relationships/image" Target="../media/image105.jpe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1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0.jpeg"/><Relationship Id="rId5" Type="http://schemas.openxmlformats.org/officeDocument/2006/relationships/image" Target="../media/image109.jpeg"/><Relationship Id="rId4" Type="http://schemas.openxmlformats.org/officeDocument/2006/relationships/image" Target="../media/image108.jpe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Картинки по запросу голубой фон для презентаци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0" y="2244004"/>
            <a:ext cx="12213600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Nautilus Pompilius" panose="02000000000000000000" pitchFamily="50" charset="-52"/>
              </a:rPr>
              <a:t>«Качество образования  – пространство социальной </a:t>
            </a:r>
            <a:endParaRPr lang="ru-RU" sz="4000" b="1" dirty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Nautilus Pompilius" panose="02000000000000000000" pitchFamily="50" charset="-52"/>
            </a:endParaRPr>
          </a:p>
          <a:p>
            <a:pPr algn="ctr"/>
            <a:r>
              <a:rPr lang="ru-RU" sz="4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Nautilus Pompilius" panose="02000000000000000000" pitchFamily="50" charset="-52"/>
              </a:rPr>
              <a:t>ответственности </a:t>
            </a:r>
            <a:r>
              <a:rPr lang="ru-RU" sz="4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Nautilus Pompilius" panose="02000000000000000000" pitchFamily="50" charset="-52"/>
              </a:rPr>
              <a:t>педагогического сообщества: </a:t>
            </a:r>
            <a:endParaRPr lang="ru-RU" sz="4000" b="1" dirty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Nautilus Pompilius" panose="02000000000000000000" pitchFamily="50" charset="-52"/>
            </a:endParaRPr>
          </a:p>
          <a:p>
            <a:pPr algn="ctr"/>
            <a:r>
              <a:rPr lang="ru-RU" sz="4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Nautilus Pompilius" panose="02000000000000000000" pitchFamily="50" charset="-52"/>
              </a:rPr>
              <a:t>достижения</a:t>
            </a:r>
            <a:r>
              <a:rPr lang="ru-RU" sz="4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Nautilus Pompilius" panose="02000000000000000000" pitchFamily="50" charset="-52"/>
              </a:rPr>
              <a:t>, проблемы, перспективы»</a:t>
            </a:r>
          </a:p>
        </p:txBody>
      </p:sp>
      <p:pic>
        <p:nvPicPr>
          <p:cNvPr id="1032" name="Picture 8" descr="Картинки по запросу 80 лет ростовской области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0423" y="5036023"/>
            <a:ext cx="3504156" cy="16854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МБОУ КРАСНООКТЯБРЬСКАЯ СОШ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462" y="174009"/>
            <a:ext cx="1428750" cy="14382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3134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Картинки по запросу 80 лет ростовской област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755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2695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Картинки по запросу голубой фон для презентаци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82184" y="192428"/>
            <a:ext cx="10515600" cy="1325563"/>
          </a:xfrm>
        </p:spPr>
        <p:txBody>
          <a:bodyPr>
            <a:normAutofit/>
          </a:bodyPr>
          <a:lstStyle/>
          <a:p>
            <a:r>
              <a:rPr lang="ru-RU" dirty="0" err="1">
                <a:solidFill>
                  <a:schemeClr val="bg1"/>
                </a:solidFill>
                <a:latin typeface="Nautilus Pompilius" panose="02000000000000000000" pitchFamily="50" charset="-52"/>
              </a:rPr>
              <a:t>Весёловский</a:t>
            </a:r>
            <a:r>
              <a:rPr lang="ru-RU" dirty="0">
                <a:solidFill>
                  <a:schemeClr val="bg1"/>
                </a:solidFill>
                <a:latin typeface="Nautilus Pompilius" panose="02000000000000000000" pitchFamily="50" charset="-52"/>
              </a:rPr>
              <a:t> район был образован в 1937 году с районным центром в селе Весёлый Хутор</a:t>
            </a:r>
          </a:p>
        </p:txBody>
      </p:sp>
      <p:pic>
        <p:nvPicPr>
          <p:cNvPr id="2050" name="Picture 2" descr="Картинки по запросу 80 лет ростовской област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81489"/>
            <a:ext cx="1501254" cy="776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Картинки по запросу Веселовский район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8016" y="4132719"/>
            <a:ext cx="2667000" cy="17811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Картинки по запросу Веселовский район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167" y="3998235"/>
            <a:ext cx="2733526" cy="205014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4673" y="1706717"/>
            <a:ext cx="6350703" cy="47630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60" name="Picture 12" descr="Похожее изображение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340" y="1398765"/>
            <a:ext cx="4009936" cy="25663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8659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Картинки по запросу голубой фон для презентаци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648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176" y="365125"/>
            <a:ext cx="6039301" cy="44388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290" name="Picture 2" descr="Картинки по запросу развалины школы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4488" y="2033298"/>
            <a:ext cx="6143530" cy="46076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9627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Картинки по запросу голубой фон для презентаци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Картинки по запросу 80 лет ростовской област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81489"/>
            <a:ext cx="1501254" cy="776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https://image.jimcdn.com/app/cms/image/transf/none/path/s0df4365eed38ef41/image/i9e2eab2b4fde2ef0/version/1502434636/image.jpg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5125"/>
            <a:ext cx="6244392" cy="206754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://www.versolschool.ru/images/p111_clip_image01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5709" y="3269456"/>
            <a:ext cx="6800850" cy="324802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http://nowinskaj-scola.ucoz.ru/_ph/1/896078117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63" y="2614598"/>
            <a:ext cx="4377046" cy="319302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1 (14)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15050" y="183193"/>
            <a:ext cx="5238750" cy="306483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42845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Картинки по запросу голубой фон для презентаци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://www.versolschool.ru/images/p111_clip_im11age0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859" y="242887"/>
            <a:ext cx="4043185" cy="299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www.versolschool.ru/images/p111_clip_image00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9726" y="3181781"/>
            <a:ext cx="5283317" cy="3552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665576" y="873457"/>
            <a:ext cx="6002360" cy="23083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1944-1945 годах в районе обучалось </a:t>
            </a:r>
            <a:r>
              <a:rPr lang="ru-RU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4828</a:t>
            </a:r>
            <a:r>
              <a:rPr lang="ru-RU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учащихся</a:t>
            </a:r>
          </a:p>
          <a:p>
            <a:r>
              <a:rPr lang="ru-RU" sz="3600" u="sng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2017 году </a:t>
            </a:r>
            <a:r>
              <a:rPr lang="ru-RU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2640</a:t>
            </a:r>
            <a:r>
              <a:rPr lang="ru-RU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обучающихся</a:t>
            </a:r>
            <a:endParaRPr lang="ru-RU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7195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Картинки по запросу голубой фон для презентаци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://www.versolschool.ru/images/p111_clip_image00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7800" y="478151"/>
            <a:ext cx="4460042" cy="2885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www.versolschool.ru/images/p111_clip_image01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394" y="3910161"/>
            <a:ext cx="7078808" cy="2401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поэты 00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8" t="71582" r="45096" b="5499"/>
          <a:stretch>
            <a:fillRect/>
          </a:stretch>
        </p:blipFill>
        <p:spPr bwMode="auto">
          <a:xfrm>
            <a:off x="6261564" y="242881"/>
            <a:ext cx="4817660" cy="2895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6" descr="http://kirovskayasoch.ucoz.ru/_si/0/s3681790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9596" y="3429000"/>
            <a:ext cx="3810000" cy="2638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0004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Картинки по запросу голубой фон для презентаци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049" y="3489835"/>
            <a:ext cx="5152741" cy="300466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049" y="118456"/>
            <a:ext cx="4285570" cy="3064793"/>
          </a:xfrm>
          <a:prstGeom prst="rect">
            <a:avLst/>
          </a:prstGeom>
        </p:spPr>
      </p:pic>
      <p:pic>
        <p:nvPicPr>
          <p:cNvPr id="13" name="Picture 4" descr="Парамонов М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307988" y="-1"/>
            <a:ext cx="2745027" cy="37496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TextBox 10"/>
          <p:cNvSpPr txBox="1"/>
          <p:nvPr/>
        </p:nvSpPr>
        <p:spPr>
          <a:xfrm>
            <a:off x="9053015" y="1043840"/>
            <a:ext cx="31389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bg1"/>
                </a:solidFill>
              </a:rPr>
              <a:t>Парамонов Михаил Семенович</a:t>
            </a:r>
            <a:endParaRPr lang="ru-RU" sz="2400" dirty="0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53097" y="766840"/>
            <a:ext cx="235814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bg1"/>
                </a:solidFill>
              </a:rPr>
              <a:t>Поцелуев Виталий Иванович</a:t>
            </a:r>
            <a:endParaRPr lang="ru-RU" sz="2800" dirty="0">
              <a:solidFill>
                <a:schemeClr val="bg1"/>
              </a:solidFill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5999" y="2918677"/>
            <a:ext cx="2853015" cy="3741218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7048751" y="5294173"/>
            <a:ext cx="21472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err="1" smtClean="0">
                <a:solidFill>
                  <a:schemeClr val="bg1"/>
                </a:solidFill>
              </a:rPr>
              <a:t>Обиднов</a:t>
            </a:r>
            <a:r>
              <a:rPr lang="ru-RU" sz="2400" dirty="0" smtClean="0">
                <a:solidFill>
                  <a:schemeClr val="bg1"/>
                </a:solidFill>
              </a:rPr>
              <a:t> Василий Максимович</a:t>
            </a:r>
            <a:endParaRPr lang="ru-RU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7569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Картинки по запросу голубой фон для презентаци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4" name="Text Box 5"/>
          <p:cNvSpPr txBox="1">
            <a:spLocks noChangeArrowheads="1"/>
          </p:cNvSpPr>
          <p:nvPr/>
        </p:nvSpPr>
        <p:spPr bwMode="auto">
          <a:xfrm>
            <a:off x="2063751" y="5160963"/>
            <a:ext cx="309562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b="1" dirty="0">
                <a:solidFill>
                  <a:schemeClr val="bg1"/>
                </a:solidFill>
                <a:latin typeface="Monotype Corsiva" pitchFamily="66" charset="0"/>
              </a:rPr>
              <a:t>Круглов Юрий Никифорович</a:t>
            </a:r>
          </a:p>
        </p:txBody>
      </p:sp>
      <p:pic>
        <p:nvPicPr>
          <p:cNvPr id="13316" name="Picture 10" descr="Сканировать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00825" y="404813"/>
            <a:ext cx="3244850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11" descr="Круглов Ю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92313" y="404813"/>
            <a:ext cx="3454400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8" name="Text Box 5"/>
          <p:cNvSpPr txBox="1">
            <a:spLocks noChangeArrowheads="1"/>
          </p:cNvSpPr>
          <p:nvPr/>
        </p:nvSpPr>
        <p:spPr bwMode="auto">
          <a:xfrm>
            <a:off x="7032626" y="5373688"/>
            <a:ext cx="309562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b="1" dirty="0" err="1">
                <a:solidFill>
                  <a:schemeClr val="bg1"/>
                </a:solidFill>
                <a:latin typeface="Monotype Corsiva" pitchFamily="66" charset="0"/>
              </a:rPr>
              <a:t>Джамбек</a:t>
            </a:r>
            <a:r>
              <a:rPr lang="ru-RU" sz="2800" b="1" dirty="0">
                <a:solidFill>
                  <a:schemeClr val="bg1"/>
                </a:solidFill>
                <a:latin typeface="Monotype Corsiva" pitchFamily="66" charset="0"/>
              </a:rPr>
              <a:t>  Евгений Иванович</a:t>
            </a:r>
          </a:p>
        </p:txBody>
      </p:sp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0800370"/>
      </p:ext>
    </p:extLst>
  </p:cSld>
  <p:clrMapOvr>
    <a:masterClrMapping/>
  </p:clrMapOvr>
  <p:transition spd="slow" advClick="0" advTm="13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3654" y="3281204"/>
            <a:ext cx="964692" cy="1440180"/>
          </a:xfrm>
        </p:spPr>
      </p:pic>
      <p:pic>
        <p:nvPicPr>
          <p:cNvPr id="4" name="Picture 2" descr="Картинки по запросу голубой фон для презентаци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нинагр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7650" y="221728"/>
            <a:ext cx="3503722" cy="4773353"/>
          </a:xfrm>
          <a:prstGeom prst="rect">
            <a:avLst/>
          </a:prstGeom>
          <a:noFill/>
          <a:ln>
            <a:solidFill>
              <a:srgbClr val="00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57650" y="5308979"/>
            <a:ext cx="3372654" cy="83099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bg1"/>
                </a:solidFill>
              </a:rPr>
              <a:t>Гавриленко Нина Григорьевна</a:t>
            </a:r>
            <a:endParaRPr lang="ru-RU" sz="2400" dirty="0">
              <a:solidFill>
                <a:schemeClr val="bg1"/>
              </a:solidFill>
            </a:endParaRPr>
          </a:p>
        </p:txBody>
      </p:sp>
      <p:pic>
        <p:nvPicPr>
          <p:cNvPr id="14338" name="Picture 2" descr="http://www.versolschool.ru/images/p111_clip_image007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9398" y="56983"/>
            <a:ext cx="3729182" cy="4773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4119398" y="5308979"/>
            <a:ext cx="3372654" cy="83099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dirty="0" err="1" smtClean="0">
                <a:solidFill>
                  <a:schemeClr val="bg1"/>
                </a:solidFill>
              </a:rPr>
              <a:t>Машинец</a:t>
            </a:r>
            <a:r>
              <a:rPr lang="ru-RU" sz="2400" dirty="0" smtClean="0">
                <a:solidFill>
                  <a:schemeClr val="bg1"/>
                </a:solidFill>
              </a:rPr>
              <a:t> Любовь Федоровна</a:t>
            </a:r>
            <a:endParaRPr lang="ru-RU" sz="2400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400246" y="5308979"/>
            <a:ext cx="3372654" cy="83099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bg1"/>
                </a:solidFill>
              </a:rPr>
              <a:t>Антонова Альбина Борисовна</a:t>
            </a:r>
            <a:endParaRPr lang="ru-RU" sz="2400" dirty="0">
              <a:solidFill>
                <a:schemeClr val="bg1"/>
              </a:solidFill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0246" y="221728"/>
            <a:ext cx="3091169" cy="4614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0115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Картинки по запросу голубой фон для презентаци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4" name="Picture 2" descr="http://nowinskaj-scola.ucoz.ru/_ph/1/73190054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2113" y="8839"/>
            <a:ext cx="4654787" cy="3318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розари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84" y="3539845"/>
            <a:ext cx="4725822" cy="3096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 descr="Чтение 00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542"/>
          <a:stretch>
            <a:fillRect/>
          </a:stretch>
        </p:blipFill>
        <p:spPr bwMode="auto">
          <a:xfrm>
            <a:off x="6096000" y="17680"/>
            <a:ext cx="5056812" cy="33006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Picture 6" descr="http://sadkischool.ucoz.ru/GIA/is/1140-kopija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2222" y="3539845"/>
            <a:ext cx="5056812" cy="3158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9275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Картинки по запросу голубой фон для презентаци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Картинки по запросу 80 лет ростовской област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81489"/>
            <a:ext cx="1501254" cy="776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Объект 2"/>
          <p:cNvSpPr>
            <a:spLocks noGrp="1"/>
          </p:cNvSpPr>
          <p:nvPr>
            <p:ph idx="1"/>
          </p:nvPr>
        </p:nvSpPr>
        <p:spPr>
          <a:xfrm>
            <a:off x="5076967" y="341194"/>
            <a:ext cx="7115033" cy="6400800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 algn="r">
              <a:buNone/>
            </a:pPr>
            <a:endParaRPr lang="ru-RU" sz="2400" b="1" dirty="0" smtClean="0">
              <a:ln w="0"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r>
              <a:rPr lang="ru-RU" b="1" dirty="0" smtClean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r>
              <a:rPr lang="ru-RU" sz="2400" b="1" dirty="0" smtClean="0">
                <a:ln w="0"/>
                <a:solidFill>
                  <a:schemeClr val="accent6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школ </a:t>
            </a:r>
            <a:r>
              <a:rPr lang="ru-RU" sz="2400" b="1" i="1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( 9 средних и 5 основных)</a:t>
            </a:r>
          </a:p>
          <a:p>
            <a:pPr marL="0" indent="0" algn="r">
              <a:buNone/>
            </a:pPr>
            <a:r>
              <a:rPr lang="ru-RU" sz="2400" b="1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Детский сад №1 «Колокольчик» </a:t>
            </a:r>
            <a:r>
              <a:rPr lang="ru-RU" sz="2400" b="1" i="1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 +5 филиалов)</a:t>
            </a:r>
          </a:p>
          <a:p>
            <a:pPr marL="0" indent="0" algn="r">
              <a:buNone/>
            </a:pPr>
            <a:r>
              <a:rPr lang="ru-RU" sz="2400" b="1" dirty="0" smtClean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ru-RU" sz="2400" b="1" dirty="0" smtClean="0">
                <a:ln w="0"/>
                <a:solidFill>
                  <a:schemeClr val="accent6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ГДО на базе ОО</a:t>
            </a:r>
          </a:p>
          <a:p>
            <a:pPr marL="0" indent="0" algn="r">
              <a:buNone/>
            </a:pPr>
            <a:r>
              <a:rPr lang="ru-RU" sz="2400" b="1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Дополнительное образование: </a:t>
            </a:r>
          </a:p>
          <a:p>
            <a:pPr marL="0" indent="0" algn="r">
              <a:buNone/>
            </a:pPr>
            <a:r>
              <a:rPr lang="ru-RU" sz="2400" b="1" i="1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Центр творчества и </a:t>
            </a:r>
          </a:p>
          <a:p>
            <a:pPr marL="0" indent="0" algn="r">
              <a:buNone/>
            </a:pPr>
            <a:r>
              <a:rPr lang="ru-RU" sz="2400" b="1" i="1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Детско-юношеская спортивная школа</a:t>
            </a:r>
          </a:p>
          <a:p>
            <a:pPr marL="0" indent="0" algn="r">
              <a:buNone/>
            </a:pPr>
            <a:r>
              <a:rPr lang="ru-RU" sz="2400" b="1" u="sng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обучающихся – </a:t>
            </a:r>
            <a:r>
              <a:rPr lang="ru-RU" sz="2400" b="1" u="sng" dirty="0" smtClean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2640 </a:t>
            </a:r>
          </a:p>
          <a:p>
            <a:pPr marL="0" indent="0" algn="r">
              <a:buNone/>
            </a:pPr>
            <a:r>
              <a:rPr lang="ru-RU" sz="2400" b="1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267 – первоклассники)</a:t>
            </a:r>
          </a:p>
          <a:p>
            <a:pPr marL="0" indent="0" algn="r">
              <a:buNone/>
            </a:pPr>
            <a:r>
              <a:rPr lang="ru-RU" sz="2400" b="1" i="1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10 </a:t>
            </a:r>
            <a:r>
              <a:rPr lang="ru-RU" sz="2400" b="1" i="1" dirty="0" err="1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кл</a:t>
            </a:r>
            <a:r>
              <a:rPr lang="ru-RU" sz="2400" b="1" i="1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– 155 обучающихся</a:t>
            </a:r>
          </a:p>
          <a:p>
            <a:pPr marL="0" indent="0" algn="r">
              <a:buNone/>
            </a:pPr>
            <a:r>
              <a:rPr lang="ru-RU" sz="2400" b="1" i="1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Детские сады и ГДО :</a:t>
            </a:r>
          </a:p>
          <a:p>
            <a:pPr marL="0" indent="0" algn="r">
              <a:buNone/>
            </a:pPr>
            <a:r>
              <a:rPr lang="ru-RU" sz="2400" b="1" i="1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830 воспитанников</a:t>
            </a:r>
          </a:p>
        </p:txBody>
      </p:sp>
      <p:sp>
        <p:nvSpPr>
          <p:cNvPr id="8" name="Стрелка вверх 7"/>
          <p:cNvSpPr/>
          <p:nvPr/>
        </p:nvSpPr>
        <p:spPr>
          <a:xfrm>
            <a:off x="7024554" y="3497236"/>
            <a:ext cx="450376" cy="532263"/>
          </a:xfrm>
          <a:prstGeom prst="upArrow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низ 8"/>
          <p:cNvSpPr/>
          <p:nvPr/>
        </p:nvSpPr>
        <p:spPr>
          <a:xfrm>
            <a:off x="8525302" y="3985145"/>
            <a:ext cx="468574" cy="477673"/>
          </a:xfrm>
          <a:prstGeom prst="down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pic>
        <p:nvPicPr>
          <p:cNvPr id="10" name="Picture 2" descr="http://vesotobr.ru/images/cms/data/doshkolnoe_obrazovanie/sportivnyiy_zal_mbou_vesyolovskoy_sosh_500x332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423" y="207748"/>
            <a:ext cx="3905232" cy="25930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http://vesotobr.ru/images/cms/data/doshkolnoe_obrazovanie/novyj_eksponat_v_kraevedcheskom_muzee_mbou_vesyolovskoj_sosh_2_-_russkaya_pech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4192" y="4413628"/>
            <a:ext cx="4345550" cy="244437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 descr="http://vesotobr.ru/images/cms/data/News/torzhestvennaya_linejka_den_znanij_v_mbou_vesyolovskoj_sosh_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4247" y="1735588"/>
            <a:ext cx="4106888" cy="272723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0" descr="http://vesotobr.ru/images/cms/data/News/pervoklassniki_2015_goda_mbou_vesyolovskoj_sosh_1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90" y="2843305"/>
            <a:ext cx="3572537" cy="23723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16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Картинки по запросу голубой фон для презентаци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17911" y="307121"/>
            <a:ext cx="6893256" cy="1504270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b="1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Образовательные организации Веселовского района к новому</a:t>
            </a:r>
          </a:p>
          <a:p>
            <a:pPr marL="0" indent="0" algn="ctr">
              <a:buNone/>
            </a:pPr>
            <a:r>
              <a:rPr lang="ru-RU" sz="2400" b="1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2017-2018 учебному году </a:t>
            </a:r>
            <a:r>
              <a:rPr lang="ru-RU" sz="2800" b="1" u="sng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готовы</a:t>
            </a:r>
            <a:r>
              <a:rPr lang="ru-RU" sz="2400" b="1" u="sng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r">
              <a:buNone/>
            </a:pPr>
            <a:endParaRPr lang="ru-RU" sz="2400" b="1" dirty="0" smtClean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endParaRPr lang="ru-RU" sz="2400" b="1" dirty="0" smtClean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9308" y="5431809"/>
            <a:ext cx="577300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n w="0"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solidFill>
                  <a:schemeClr val="accent5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Многофункциональная спортивная площадка с тартановым покрытием в МБОУ Верхнесоленовская СОШ</a:t>
            </a:r>
            <a:endParaRPr lang="ru-RU" sz="2000" dirty="0">
              <a:ln w="0">
                <a:solidFill>
                  <a:schemeClr val="accent3">
                    <a:lumMod val="60000"/>
                    <a:lumOff val="40000"/>
                  </a:schemeClr>
                </a:solidFill>
              </a:ln>
              <a:solidFill>
                <a:schemeClr val="accent5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http://vesotobr.ru/images/cms/data/doshkolnoe_obrazovanie/mbou_novinskaya_sosh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1943" y="2497541"/>
            <a:ext cx="3256849" cy="215639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vesotobr.ru/images/cms/data/doshkolnoe_obrazovanie/novyj_gazovyj_kotel_v_mbou_manych-balabinskoj_oosh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69527" y="4393215"/>
            <a:ext cx="1641640" cy="246478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://vesotobr.ru/images/cms/data/doshkolnoe_obrazovanie/kabinet-laboratoriya_mbou_vesyolovskoj_sosh_1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8209" y="4927129"/>
            <a:ext cx="3432660" cy="193087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2134" y="2193915"/>
            <a:ext cx="2527435" cy="30368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085" y="2732964"/>
            <a:ext cx="4797947" cy="26988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992" y="694366"/>
            <a:ext cx="4540091" cy="25538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83605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Картинки по запросу голубой фон для презентаци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81317"/>
            <a:ext cx="4076153" cy="30554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6010" y="3655911"/>
            <a:ext cx="3755995" cy="28158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78472" y="0"/>
            <a:ext cx="5199797" cy="4408227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dirty="0" smtClean="0">
                <a:ln w="0">
                  <a:solidFill>
                    <a:srgbClr val="FFFF00"/>
                  </a:solidFill>
                </a:ln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Обеспеченность дошкольными местами детей в возрасте от 3 до 7 лет – 100% (с 2012 г). </a:t>
            </a:r>
          </a:p>
          <a:p>
            <a:pPr marL="0" indent="0">
              <a:buNone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Численность детей от момента рождения  до 7 лет, заявленных на устройство в детский сад, на 1 августа 2017 года составляет 110 детей в возрасте от 1,5 до 3 лет. </a:t>
            </a:r>
            <a:endParaRPr lang="ru-RU" sz="2400" dirty="0" smtClean="0">
              <a:ln w="0">
                <a:solidFill>
                  <a:srgbClr val="00B050"/>
                </a:solidFill>
              </a:ln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b="1" u="sng" dirty="0" smtClean="0">
                <a:ln w="0">
                  <a:solidFill>
                    <a:srgbClr val="FFFF00"/>
                  </a:solidFill>
                </a:ln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</a:p>
          <a:p>
            <a:pPr marL="0" indent="0">
              <a:buNone/>
            </a:pPr>
            <a:r>
              <a:rPr lang="ru-RU" sz="2400" dirty="0" smtClean="0">
                <a:ln w="0">
                  <a:solidFill>
                    <a:srgbClr val="FFFF00"/>
                  </a:solidFill>
                </a:ln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Обеспечить в 2017-2018 гг. не менее 71% потребности в дошкольных местах детям от 1,5 до 3 лет. </a:t>
            </a:r>
          </a:p>
          <a:p>
            <a:pPr marL="0" indent="0">
              <a:buNone/>
            </a:pPr>
            <a:endParaRPr lang="ru-RU" sz="2400" dirty="0" smtClean="0"/>
          </a:p>
        </p:txBody>
      </p:sp>
      <p:pic>
        <p:nvPicPr>
          <p:cNvPr id="3074" name="Picture 2" descr="http://kolokolchik-ds.ru/wp-content/uploads/2013/03/main_photo-300x16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4887" y="237690"/>
            <a:ext cx="4157118" cy="224484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734887" cy="27307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extBox 1"/>
          <p:cNvSpPr txBox="1"/>
          <p:nvPr/>
        </p:nvSpPr>
        <p:spPr>
          <a:xfrm>
            <a:off x="7301551" y="4708478"/>
            <a:ext cx="4626591" cy="193899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Национальные исследования (НИКО) для </a:t>
            </a:r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дошкольников </a:t>
            </a:r>
          </a:p>
          <a:p>
            <a:pPr algn="ctr"/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 Ростова-на-Дону 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пилотном режиме пройдут в 2017 году </a:t>
            </a:r>
            <a:endParaRPr lang="ru-RU" sz="2400" dirty="0">
              <a:ln w="0">
                <a:solidFill>
                  <a:srgbClr val="00B050"/>
                </a:solidFill>
              </a:ln>
              <a:solidFill>
                <a:srgbClr val="7030A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4943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Картинки по запросу голубой фон для презентаци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28836"/>
            <a:ext cx="10515600" cy="5721587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Инновационный проект по введению доврачебной диагностики состояния здоровья обучающихся. К настоящему времени уже 7 школ района, а это - 80% учащихся, объединены в единую систему. </a:t>
            </a:r>
          </a:p>
          <a:p>
            <a:pPr marL="0" indent="0">
              <a:buNone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 период </a:t>
            </a: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2016-2017 учебного  года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было обследовано 1823 учащихся из 5 пилотных школ, что составило 70 %. </a:t>
            </a:r>
            <a:endParaRPr lang="ru-RU" sz="24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4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4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Веселовской школе № 1 был присвоен сертификационный статус золотого уровня за высокий уровень мониторинга (99,9 %)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здоровьесберегающей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деятельности образовательной организации,   Веселовской школе  № 2 присвоен сертификационный статус серебряного уровня.</a:t>
            </a:r>
          </a:p>
        </p:txBody>
      </p:sp>
      <p:pic>
        <p:nvPicPr>
          <p:cNvPr id="2050" name="Picture 2" descr="Картинки по запросу 80 лет ростовской област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81489"/>
            <a:ext cx="1501254" cy="776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Похожее изображение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382" y="2178524"/>
            <a:ext cx="3810000" cy="21431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://vessosh1.ru/sveden/photo/e0a01fc1-5bfc-4eed-8db7-0bbfdab3976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8912" y="1745633"/>
            <a:ext cx="3434687" cy="25760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3440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Картинки по запросу голубой фон для презентаци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2830" y="119655"/>
            <a:ext cx="8079474" cy="1995748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0" indent="0">
              <a:buNone/>
            </a:pP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2017/18 учебном году по новым стандартам будут обучаться уже 86,25% школьников, включая все уровни образования от дошкольного до среднего, включая ФГОС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ОВЗ.</a:t>
            </a:r>
          </a:p>
          <a:p>
            <a:pPr marL="0" indent="0">
              <a:buNone/>
            </a:pP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4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4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Картинки по запросу 80 лет ростовской област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81489"/>
            <a:ext cx="1501254" cy="776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2" name="Picture 4" descr="Картинки по запросу фгос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7972" y="1676400"/>
            <a:ext cx="5162550" cy="175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4" name="Picture 6" descr="Картинки по запросу фгос овз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3485" y="1676400"/>
            <a:ext cx="1546017" cy="1812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6" name="Picture 8" descr="Картинки по запросу астрономия предмет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194" y="4026936"/>
            <a:ext cx="2700119" cy="1667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8" name="Picture 10" descr="Картинки по запросу впр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3423" y="4016249"/>
            <a:ext cx="3747299" cy="1947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002507" y="4016249"/>
            <a:ext cx="4585647" cy="193899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«Астрономия» будет изучаться с этого учебного года на четвертом уровне образования в объеме не менее 35 часов.</a:t>
            </a:r>
          </a:p>
          <a:p>
            <a:endParaRPr lang="ru-RU" sz="24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0462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05000"/>
          </a:xfrm>
        </p:spPr>
      </p:pic>
    </p:spTree>
    <p:extLst>
      <p:ext uri="{BB962C8B-B14F-4D97-AF65-F5344CB8AC3E}">
        <p14:creationId xmlns:p14="http://schemas.microsoft.com/office/powerpoint/2010/main" val="3646152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Картинки по запросу голубой фон для презентаци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0680" y="174056"/>
            <a:ext cx="4238767" cy="2823597"/>
          </a:xfrm>
        </p:spPr>
      </p:pic>
      <p:pic>
        <p:nvPicPr>
          <p:cNvPr id="5" name="Picture 2" descr="Картинки по запросу 80 лет ростовской области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81489"/>
            <a:ext cx="1501254" cy="776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95244" y="135331"/>
            <a:ext cx="3875964" cy="286232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Постановление Правительства Ростовской области от 26.07.2017 №516 Об утверждении Концепции развития системы профессиональной ориентации населения в Ростовской области на период до 2030 года</a:t>
            </a:r>
          </a:p>
          <a:p>
            <a:pPr algn="ctr"/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8919" y="332975"/>
            <a:ext cx="3542152" cy="2664678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204716" y="2911390"/>
            <a:ext cx="11532359" cy="3170099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Профили, выбранные обучающимися:</a:t>
            </a:r>
          </a:p>
          <a:p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МБОУ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Верхнесолёновская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СОШ- (11 класс химико-биологический профиль);</a:t>
            </a:r>
          </a:p>
          <a:p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МБОУ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Краснооктябрьская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СОШ (11 класс химико-биологический,11 класс физико-технологический, 10 класс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агро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-технологический);</a:t>
            </a:r>
          </a:p>
          <a:p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МБОУ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Весёловская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СОШ №2  (10 класс социально-экономический профиль);</a:t>
            </a:r>
          </a:p>
          <a:p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МБОУ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Весёловская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СОШ №1 (10, 11 класс естественно-информационный, 10-11 класс социальный, 10, 11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естественно-математический профили, 10 класс –информационно-математический);</a:t>
            </a:r>
          </a:p>
          <a:p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МБОУ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Позднеевская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СОШ (11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-социально-экономический профиль).</a:t>
            </a:r>
          </a:p>
          <a:p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Краснооктябрьской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Ленинской  школах продолжалась профессиональная подготовка учащихся по специальностям  тракторист категории «С», «Е»,  водитель категории «В».</a:t>
            </a:r>
          </a:p>
        </p:txBody>
      </p:sp>
    </p:spTree>
    <p:extLst>
      <p:ext uri="{BB962C8B-B14F-4D97-AF65-F5344CB8AC3E}">
        <p14:creationId xmlns:p14="http://schemas.microsoft.com/office/powerpoint/2010/main" val="3622285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3302108216"/>
              </p:ext>
            </p:extLst>
          </p:nvPr>
        </p:nvGraphicFramePr>
        <p:xfrm>
          <a:off x="136478" y="95534"/>
          <a:ext cx="11423175" cy="66601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358866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Объект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45265500"/>
              </p:ext>
            </p:extLst>
          </p:nvPr>
        </p:nvGraphicFramePr>
        <p:xfrm>
          <a:off x="838200" y="177421"/>
          <a:ext cx="10515600" cy="59995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156017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Картинки по запросу голубой фон для презентаци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Объект 1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34928"/>
          </a:xfrm>
        </p:spPr>
      </p:pic>
      <p:pic>
        <p:nvPicPr>
          <p:cNvPr id="2050" name="Picture 2" descr="Картинки по запросу 80 лет ростовской области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81489"/>
            <a:ext cx="1501254" cy="776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4568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19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06218215"/>
              </p:ext>
            </p:extLst>
          </p:nvPr>
        </p:nvGraphicFramePr>
        <p:xfrm>
          <a:off x="-386828" y="0"/>
          <a:ext cx="6500810" cy="305709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74" name="Диаграмма" r:id="rId3" imgW="8648842" imgH="4067251" progId="MSGraph.Chart.8">
                  <p:embed followColorScheme="full"/>
                </p:oleObj>
              </mc:Choice>
              <mc:Fallback>
                <p:oleObj name="Диаграмма" r:id="rId3" imgW="8648842" imgH="4067251" progId="MSGraph.Chart.8">
                  <p:embed followColorScheme="full"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386828" y="0"/>
                        <a:ext cx="6500810" cy="305709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84836630"/>
              </p:ext>
            </p:extLst>
          </p:nvPr>
        </p:nvGraphicFramePr>
        <p:xfrm>
          <a:off x="5754664" y="153932"/>
          <a:ext cx="6173479" cy="290316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75" name="Диаграмма" r:id="rId5" imgW="8648842" imgH="4067251" progId="MSGraph.Chart.8">
                  <p:embed followColorScheme="full"/>
                </p:oleObj>
              </mc:Choice>
              <mc:Fallback>
                <p:oleObj name="Диаграмма" r:id="rId5" imgW="8648842" imgH="4067251" progId="MSGraph.Chart.8">
                  <p:embed followColorScheme="full"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54664" y="153932"/>
                        <a:ext cx="6173479" cy="290316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3383318"/>
              </p:ext>
            </p:extLst>
          </p:nvPr>
        </p:nvGraphicFramePr>
        <p:xfrm>
          <a:off x="-234617" y="3677929"/>
          <a:ext cx="6196387" cy="29139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76" name="Диаграмма" r:id="rId7" imgW="8648842" imgH="4067251" progId="MSGraph.Chart.8">
                  <p:embed followColorScheme="full"/>
                </p:oleObj>
              </mc:Choice>
              <mc:Fallback>
                <p:oleObj name="Диаграмма" r:id="rId7" imgW="8648842" imgH="4067251" progId="MSGraph.Chart.8">
                  <p:embed followColorScheme="full"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234617" y="3677929"/>
                        <a:ext cx="6196387" cy="291394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9409356"/>
              </p:ext>
            </p:extLst>
          </p:nvPr>
        </p:nvGraphicFramePr>
        <p:xfrm>
          <a:off x="5700005" y="3842863"/>
          <a:ext cx="6282796" cy="2954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77" name="Диаграмма" r:id="rId9" imgW="8648842" imgH="4067251" progId="MSGraph.Chart.8">
                  <p:embed followColorScheme="full"/>
                </p:oleObj>
              </mc:Choice>
              <mc:Fallback>
                <p:oleObj name="Диаграмма" r:id="rId9" imgW="8648842" imgH="4067251" progId="MSGraph.Chart.8">
                  <p:embed followColorScheme="full"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00005" y="3842863"/>
                        <a:ext cx="6282796" cy="2954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4926842" y="-9841"/>
            <a:ext cx="36848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 классы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669810" y="2760368"/>
            <a:ext cx="36848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классы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310185" y="2511188"/>
            <a:ext cx="125559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/>
              <a:t>Математика</a:t>
            </a:r>
            <a:endParaRPr lang="ru-RU" sz="14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7356143" y="2606479"/>
            <a:ext cx="125559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/>
              <a:t>Математика</a:t>
            </a:r>
            <a:endParaRPr lang="ru-RU" sz="14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1189630" y="6116472"/>
            <a:ext cx="125559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/>
              <a:t>Математика</a:t>
            </a:r>
            <a:endParaRPr lang="ru-RU" sz="14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7124252" y="6287855"/>
            <a:ext cx="125559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/>
              <a:t>Математика</a:t>
            </a:r>
            <a:endParaRPr lang="ru-RU" sz="14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2863576" y="5982401"/>
            <a:ext cx="11625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/>
              <a:t>Биология</a:t>
            </a:r>
            <a:endParaRPr lang="ru-RU" sz="14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8635294" y="6290130"/>
            <a:ext cx="11625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/>
              <a:t>Биология</a:t>
            </a:r>
            <a:endParaRPr lang="ru-RU" sz="1400" b="1" dirty="0"/>
          </a:p>
        </p:txBody>
      </p:sp>
    </p:spTree>
    <p:extLst>
      <p:ext uri="{BB962C8B-B14F-4D97-AF65-F5344CB8AC3E}">
        <p14:creationId xmlns:p14="http://schemas.microsoft.com/office/powerpoint/2010/main" val="4007581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Картинки по запросу голубой фон для презентаци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Объект 2"/>
          <p:cNvSpPr>
            <a:spLocks noGrp="1"/>
          </p:cNvSpPr>
          <p:nvPr>
            <p:ph idx="1"/>
          </p:nvPr>
        </p:nvSpPr>
        <p:spPr>
          <a:xfrm>
            <a:off x="0" y="119655"/>
            <a:ext cx="5759355" cy="321039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1800" b="1" dirty="0">
                <a:solidFill>
                  <a:schemeClr val="bg1"/>
                </a:solidFill>
              </a:rPr>
              <a:t>Всероссийские проверочные работы </a:t>
            </a:r>
            <a:endParaRPr lang="ru-RU" sz="1800" b="1" dirty="0" smtClean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ru-RU" sz="1800" b="1" dirty="0" smtClean="0">
                <a:solidFill>
                  <a:schemeClr val="bg1"/>
                </a:solidFill>
              </a:rPr>
              <a:t>(4 </a:t>
            </a:r>
            <a:r>
              <a:rPr lang="ru-RU" sz="1800" b="1" dirty="0">
                <a:solidFill>
                  <a:schemeClr val="bg1"/>
                </a:solidFill>
              </a:rPr>
              <a:t>класс</a:t>
            </a:r>
            <a:r>
              <a:rPr lang="ru-RU" sz="1800" b="1" dirty="0" smtClean="0">
                <a:solidFill>
                  <a:schemeClr val="bg1"/>
                </a:solidFill>
              </a:rPr>
              <a:t>) Русский язык 2015-2016 УЧЕБНЫЙ ГОД</a:t>
            </a:r>
          </a:p>
          <a:p>
            <a:pPr marL="0" indent="0" algn="ctr">
              <a:buNone/>
            </a:pPr>
            <a:endParaRPr lang="ru-RU" sz="1800" b="1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ru-RU" sz="1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948804"/>
            <a:ext cx="5759354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948804"/>
            <a:ext cx="5832604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Объект 2"/>
          <p:cNvSpPr txBox="1">
            <a:spLocks/>
          </p:cNvSpPr>
          <p:nvPr/>
        </p:nvSpPr>
        <p:spPr>
          <a:xfrm>
            <a:off x="5993642" y="119655"/>
            <a:ext cx="5759355" cy="321039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ru-RU" sz="1800" b="1" dirty="0" smtClean="0">
                <a:solidFill>
                  <a:schemeClr val="bg1"/>
                </a:solidFill>
              </a:rPr>
              <a:t>Всероссийские проверочные работы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ru-RU" sz="1800" b="1" dirty="0" smtClean="0">
                <a:solidFill>
                  <a:schemeClr val="bg1"/>
                </a:solidFill>
              </a:rPr>
              <a:t>(5 класс) Русский язык 2016-2017 УЧЕБНЫЙ ГОД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ru-RU" sz="1800" b="1" dirty="0" smtClean="0">
              <a:solidFill>
                <a:schemeClr val="bg1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ru-RU" sz="1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Объект 2"/>
          <p:cNvSpPr txBox="1">
            <a:spLocks/>
          </p:cNvSpPr>
          <p:nvPr/>
        </p:nvSpPr>
        <p:spPr>
          <a:xfrm>
            <a:off x="0" y="3488827"/>
            <a:ext cx="5759355" cy="321039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ru-RU" sz="1800" b="1" dirty="0" smtClean="0">
                <a:solidFill>
                  <a:schemeClr val="bg1"/>
                </a:solidFill>
              </a:rPr>
              <a:t>Всероссийские проверочные работы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ru-RU" sz="1800" b="1" dirty="0" smtClean="0">
                <a:solidFill>
                  <a:schemeClr val="bg1"/>
                </a:solidFill>
              </a:rPr>
              <a:t>(4 класс) Математика 2015-2016 УЧЕБНЫЙ ГОД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ru-RU" sz="1800" b="1" dirty="0" smtClean="0">
              <a:solidFill>
                <a:schemeClr val="bg1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ru-RU" sz="1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Объект 2"/>
          <p:cNvSpPr txBox="1">
            <a:spLocks/>
          </p:cNvSpPr>
          <p:nvPr/>
        </p:nvSpPr>
        <p:spPr>
          <a:xfrm>
            <a:off x="6169249" y="3488827"/>
            <a:ext cx="5759355" cy="321039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ru-RU" sz="1800" b="1" dirty="0" smtClean="0">
                <a:solidFill>
                  <a:schemeClr val="bg1"/>
                </a:solidFill>
              </a:rPr>
              <a:t>Всероссийские проверочные работы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ru-RU" sz="1800" b="1" dirty="0" smtClean="0">
                <a:solidFill>
                  <a:schemeClr val="bg1"/>
                </a:solidFill>
              </a:rPr>
              <a:t>(5 класс) Математика 2016-2017 УЧЕБНЫЙ ГОД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ru-RU" sz="1800" b="1" dirty="0" smtClean="0">
              <a:solidFill>
                <a:schemeClr val="bg1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ru-RU" sz="1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17976"/>
            <a:ext cx="5759356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9249" y="4317976"/>
            <a:ext cx="5832604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31241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3003578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17975" cy="6858000"/>
          </a:xfrm>
        </p:spPr>
      </p:pic>
    </p:spTree>
    <p:extLst>
      <p:ext uri="{BB962C8B-B14F-4D97-AF65-F5344CB8AC3E}">
        <p14:creationId xmlns:p14="http://schemas.microsoft.com/office/powerpoint/2010/main" val="857994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Картинки по запросу голубой фон для презентаци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Картинки по запросу 80 лет ростовской област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81489"/>
            <a:ext cx="1501254" cy="776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3391364"/>
              </p:ext>
            </p:extLst>
          </p:nvPr>
        </p:nvGraphicFramePr>
        <p:xfrm>
          <a:off x="218362" y="187200"/>
          <a:ext cx="11723430" cy="3230880"/>
        </p:xfrm>
        <a:graphic>
          <a:graphicData uri="http://schemas.openxmlformats.org/drawingml/2006/table">
            <a:tbl>
              <a:tblPr>
                <a:tableStyleId>{16D9F66E-5EB9-4882-86FB-DCBF35E3C3E4}</a:tableStyleId>
              </a:tblPr>
              <a:tblGrid>
                <a:gridCol w="2344686"/>
                <a:gridCol w="1203734"/>
                <a:gridCol w="3916908"/>
                <a:gridCol w="1913416"/>
                <a:gridCol w="2344686"/>
              </a:tblGrid>
              <a:tr h="0">
                <a:tc>
                  <a:txBody>
                    <a:bodyPr/>
                    <a:lstStyle/>
                    <a:p>
                      <a:pPr algn="ctr" fontAlgn="t"/>
                      <a:r>
                        <a:rPr lang="ru-RU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Предмет (ВПР)</a:t>
                      </a:r>
                    </a:p>
                  </a:txBody>
                  <a:tcPr marL="47625" marR="47625" marT="47625" marB="47625"/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ru-RU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класс</a:t>
                      </a:r>
                    </a:p>
                  </a:txBody>
                  <a:tcPr marL="47625" marR="47625" marT="47625" marB="47625"/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ru-RU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класс</a:t>
                      </a:r>
                    </a:p>
                  </a:txBody>
                  <a:tcPr marL="47625" marR="47625" marT="47625" marB="47625"/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ru-RU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класс</a:t>
                      </a:r>
                    </a:p>
                  </a:txBody>
                  <a:tcPr marL="47625" marR="47625" marT="47625" marB="47625"/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ru-RU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класс</a:t>
                      </a:r>
                    </a:p>
                  </a:txBody>
                  <a:tcPr marL="47625" marR="47625" marT="47625" marB="47625"/>
                </a:tc>
              </a:tr>
              <a:tr h="0">
                <a:tc>
                  <a:txBody>
                    <a:bodyPr/>
                    <a:lstStyle/>
                    <a:p>
                      <a:pPr fontAlgn="base"/>
                      <a:r>
                        <a:rPr lang="ru-RU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Русский язык</a:t>
                      </a:r>
                    </a:p>
                  </a:txBody>
                  <a:tcPr marL="47625" marR="47625" marT="47625" marB="47625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ru-RU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октября </a:t>
                      </a:r>
                      <a:endParaRPr lang="ru-RU" b="1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fontAlgn="base"/>
                      <a:r>
                        <a:rPr lang="ru-RU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</a:t>
                      </a:r>
                      <a:endParaRPr lang="ru-RU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ru-RU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17апреля 2018 - диктант</a:t>
                      </a:r>
                      <a:br>
                        <a:rPr lang="ru-RU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 апреля 2018 - тестовые задания</a:t>
                      </a:r>
                    </a:p>
                  </a:txBody>
                  <a:tcPr marL="47625" marR="47625" marT="47625" marB="47625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ru-RU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октября 2017</a:t>
                      </a:r>
                      <a:br>
                        <a:rPr lang="ru-RU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 апреля 2018</a:t>
                      </a:r>
                    </a:p>
                  </a:txBody>
                  <a:tcPr marL="47625" marR="47625" marT="47625" marB="47625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ru-RU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 апреля 2018</a:t>
                      </a:r>
                    </a:p>
                  </a:txBody>
                  <a:tcPr marL="47625" marR="47625" marT="47625" marB="47625"/>
                </a:tc>
              </a:tr>
              <a:tr h="0">
                <a:tc>
                  <a:txBody>
                    <a:bodyPr/>
                    <a:lstStyle/>
                    <a:p>
                      <a:pPr fontAlgn="base"/>
                      <a:r>
                        <a:rPr lang="ru-RU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</a:p>
                  </a:txBody>
                  <a:tcPr marL="47625" marR="47625" marT="47625" marB="47625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ru-RU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47625" marR="47625" marT="47625" marB="47625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ru-RU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 апреля 2018</a:t>
                      </a:r>
                    </a:p>
                  </a:txBody>
                  <a:tcPr marL="47625" marR="47625" marT="47625" marB="47625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ru-RU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 апреля 2018</a:t>
                      </a:r>
                    </a:p>
                  </a:txBody>
                  <a:tcPr marL="47625" marR="47625" marT="47625" marB="47625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ru-RU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 апреля 2018</a:t>
                      </a:r>
                    </a:p>
                  </a:txBody>
                  <a:tcPr marL="47625" marR="47625" marT="47625" marB="47625"/>
                </a:tc>
              </a:tr>
              <a:tr h="0">
                <a:tc>
                  <a:txBody>
                    <a:bodyPr/>
                    <a:lstStyle/>
                    <a:p>
                      <a:pPr fontAlgn="base"/>
                      <a:r>
                        <a:rPr lang="ru-RU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Окружающий мир</a:t>
                      </a:r>
                    </a:p>
                  </a:txBody>
                  <a:tcPr marL="47625" marR="47625" marT="47625" marB="47625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ru-RU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47625" marR="47625" marT="47625" marB="47625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ru-RU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 апреля 2018</a:t>
                      </a:r>
                    </a:p>
                  </a:txBody>
                  <a:tcPr marL="47625" marR="47625" marT="47625" marB="47625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ru-RU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47625" marR="47625" marT="47625" marB="47625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ru-RU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47625" marR="47625" marT="47625" marB="47625"/>
                </a:tc>
              </a:tr>
              <a:tr h="0">
                <a:tc>
                  <a:txBody>
                    <a:bodyPr/>
                    <a:lstStyle/>
                    <a:p>
                      <a:pPr fontAlgn="base"/>
                      <a:r>
                        <a:rPr lang="ru-RU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</a:t>
                      </a:r>
                    </a:p>
                  </a:txBody>
                  <a:tcPr marL="47625" marR="47625" marT="47625" marB="47625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ru-RU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47625" marR="47625" marT="47625" marB="47625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ru-RU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47625" marR="47625" marT="47625" marB="47625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ru-RU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 апреля 2018</a:t>
                      </a:r>
                    </a:p>
                  </a:txBody>
                  <a:tcPr marL="47625" marR="47625" marT="47625" marB="47625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ru-RU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 мая 2018</a:t>
                      </a:r>
                    </a:p>
                  </a:txBody>
                  <a:tcPr marL="47625" marR="47625" marT="47625" marB="47625"/>
                </a:tc>
              </a:tr>
              <a:tr h="0">
                <a:tc>
                  <a:txBody>
                    <a:bodyPr/>
                    <a:lstStyle/>
                    <a:p>
                      <a:pPr fontAlgn="base"/>
                      <a:r>
                        <a:rPr lang="ru-RU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Биология</a:t>
                      </a:r>
                    </a:p>
                  </a:txBody>
                  <a:tcPr marL="47625" marR="47625" marT="47625" marB="47625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ru-RU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47625" marR="47625" marT="47625" marB="47625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ru-RU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47625" marR="47625" marT="47625" marB="47625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ru-RU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 апреля 2018</a:t>
                      </a:r>
                    </a:p>
                  </a:txBody>
                  <a:tcPr marL="47625" marR="47625" marT="47625" marB="47625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ru-RU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 апреля 2018</a:t>
                      </a:r>
                    </a:p>
                  </a:txBody>
                  <a:tcPr marL="47625" marR="47625" marT="47625" marB="47625"/>
                </a:tc>
              </a:tr>
              <a:tr h="0">
                <a:tc>
                  <a:txBody>
                    <a:bodyPr/>
                    <a:lstStyle/>
                    <a:p>
                      <a:pPr fontAlgn="base"/>
                      <a:r>
                        <a:rPr lang="ru-RU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География</a:t>
                      </a:r>
                    </a:p>
                  </a:txBody>
                  <a:tcPr marL="47625" marR="47625" marT="47625" marB="47625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ru-RU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47625" marR="47625" marT="47625" marB="47625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ru-RU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47625" marR="47625" marT="47625" marB="47625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ru-RU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47625" marR="47625" marT="47625" marB="47625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ru-RU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 апреля 2018</a:t>
                      </a:r>
                    </a:p>
                  </a:txBody>
                  <a:tcPr marL="47625" marR="47625" marT="47625" marB="47625"/>
                </a:tc>
              </a:tr>
              <a:tr h="0">
                <a:tc>
                  <a:txBody>
                    <a:bodyPr/>
                    <a:lstStyle/>
                    <a:p>
                      <a:pPr fontAlgn="base"/>
                      <a:r>
                        <a:rPr lang="ru-RU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Обществознание</a:t>
                      </a:r>
                    </a:p>
                  </a:txBody>
                  <a:tcPr marL="47625" marR="47625" marT="47625" marB="47625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ru-RU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47625" marR="47625" marT="47625" marB="47625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ru-RU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47625" marR="47625" marT="47625" marB="47625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ru-RU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47625" marR="47625" marT="47625" marB="47625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ru-RU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 мая 2018</a:t>
                      </a:r>
                    </a:p>
                  </a:txBody>
                  <a:tcPr marL="47625" marR="47625" marT="47625" marB="47625"/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18361" y="3738936"/>
            <a:ext cx="8857399" cy="101566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 класс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→ химия (18 октября 2017), биология (18 октября 2017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 класс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→ история, биология, химия, физика, география, иностранный язык.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692323" y="4802436"/>
            <a:ext cx="10249470" cy="163121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Планируемые исследования НИКО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Октябрь 2017 г. → химия и биология, 10-й класс. Апрель 2018 г. → литература, мировая художественная культура (МХК), 6-й и 8-й классы. Октябрь-ноябрь 2018 г. → география, 7-й и 10-й классы. Апрель 2019 г. → физкультура, 6-й и 10-й классы. Октябрь 2019 г. → Математика, 5, 7 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10-й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5437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Диаграмма 11"/>
          <p:cNvGraphicFramePr/>
          <p:nvPr>
            <p:extLst/>
          </p:nvPr>
        </p:nvGraphicFramePr>
        <p:xfrm>
          <a:off x="167710" y="3815557"/>
          <a:ext cx="6205621" cy="23977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screen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240683" cy="6885384"/>
          </a:xfrm>
          <a:prstGeom prst="rect">
            <a:avLst/>
          </a:prstGeom>
        </p:spPr>
      </p:pic>
      <p:sp>
        <p:nvSpPr>
          <p:cNvPr id="6" name="Прямоугольник 5" hidden="1"/>
          <p:cNvSpPr/>
          <p:nvPr/>
        </p:nvSpPr>
        <p:spPr>
          <a:xfrm>
            <a:off x="2" y="1"/>
            <a:ext cx="12721167" cy="7029451"/>
          </a:xfrm>
          <a:prstGeom prst="rect">
            <a:avLst/>
          </a:prstGeom>
          <a:solidFill>
            <a:srgbClr val="FFFFFF">
              <a:alpha val="2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2400"/>
          </a:p>
        </p:txBody>
      </p:sp>
      <p:graphicFrame>
        <p:nvGraphicFramePr>
          <p:cNvPr id="11" name="Диаграмма 10"/>
          <p:cNvGraphicFramePr>
            <a:graphicFrameLocks/>
          </p:cNvGraphicFramePr>
          <p:nvPr>
            <p:extLst/>
          </p:nvPr>
        </p:nvGraphicFramePr>
        <p:xfrm>
          <a:off x="7392822" y="843520"/>
          <a:ext cx="4847861" cy="27786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0" name="Скругленный прямоугольник 9"/>
          <p:cNvSpPr/>
          <p:nvPr/>
        </p:nvSpPr>
        <p:spPr>
          <a:xfrm>
            <a:off x="139818" y="1364777"/>
            <a:ext cx="3295004" cy="1454493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accent1"/>
            </a:solidFill>
          </a:ln>
          <a:effectLst>
            <a:outerShdw blurRad="190500" dir="2700000" algn="ctr">
              <a:schemeClr val="bg1"/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Autofit/>
          </a:bodyPr>
          <a:lstStyle/>
          <a:p>
            <a:r>
              <a:rPr lang="ru-RU" sz="2400" dirty="0">
                <a:solidFill>
                  <a:srgbClr val="002060"/>
                </a:solidFill>
              </a:rPr>
              <a:t>249 </a:t>
            </a:r>
            <a:r>
              <a:rPr lang="ru-RU" sz="2400" dirty="0" smtClean="0">
                <a:solidFill>
                  <a:srgbClr val="002060"/>
                </a:solidFill>
              </a:rPr>
              <a:t>человек – ОГЭ</a:t>
            </a:r>
          </a:p>
          <a:p>
            <a:r>
              <a:rPr lang="ru-RU" sz="2400" dirty="0" smtClean="0">
                <a:solidFill>
                  <a:srgbClr val="002060"/>
                </a:solidFill>
              </a:rPr>
              <a:t>7 человек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smtClean="0">
                <a:solidFill>
                  <a:srgbClr val="002060"/>
                </a:solidFill>
              </a:rPr>
              <a:t>- ГВЭ</a:t>
            </a:r>
            <a:endParaRPr lang="ru-RU" sz="2400" dirty="0">
              <a:solidFill>
                <a:srgbClr val="002060"/>
              </a:solidFill>
            </a:endParaRPr>
          </a:p>
        </p:txBody>
      </p:sp>
      <p:graphicFrame>
        <p:nvGraphicFramePr>
          <p:cNvPr id="14" name="Схема 13"/>
          <p:cNvGraphicFramePr/>
          <p:nvPr>
            <p:extLst>
              <p:ext uri="{D42A27DB-BD31-4B8C-83A1-F6EECF244321}">
                <p14:modId xmlns:p14="http://schemas.microsoft.com/office/powerpoint/2010/main" val="3121100358"/>
              </p:ext>
            </p:extLst>
          </p:nvPr>
        </p:nvGraphicFramePr>
        <p:xfrm>
          <a:off x="3732361" y="-1"/>
          <a:ext cx="8304964" cy="63735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0" y="3112696"/>
            <a:ext cx="502526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3333FF"/>
                </a:solidFill>
              </a:rPr>
              <a:t>Все аудитории оборудованы камерами </a:t>
            </a:r>
            <a:r>
              <a:rPr lang="ru-RU" sz="2400" b="1" dirty="0" smtClean="0">
                <a:solidFill>
                  <a:srgbClr val="3333FF"/>
                </a:solidFill>
              </a:rPr>
              <a:t>наблюдения</a:t>
            </a:r>
            <a:r>
              <a:rPr lang="ru-RU" sz="2400" b="1" dirty="0">
                <a:solidFill>
                  <a:srgbClr val="3333FF"/>
                </a:solidFill>
              </a:rPr>
              <a:t>.</a:t>
            </a:r>
          </a:p>
          <a:p>
            <a:endParaRPr lang="ru-RU" sz="2400" b="1" dirty="0" smtClean="0">
              <a:solidFill>
                <a:srgbClr val="3333FF"/>
              </a:solidFill>
            </a:endParaRPr>
          </a:p>
          <a:p>
            <a:r>
              <a:rPr lang="ru-RU" sz="2400" b="1" dirty="0" smtClean="0">
                <a:solidFill>
                  <a:srgbClr val="3333FF"/>
                </a:solidFill>
              </a:rPr>
              <a:t>Установлены средства подавления связи</a:t>
            </a:r>
          </a:p>
          <a:p>
            <a:endParaRPr lang="ru-RU" sz="2400" b="1" dirty="0">
              <a:solidFill>
                <a:srgbClr val="3333FF"/>
              </a:solidFill>
            </a:endParaRPr>
          </a:p>
          <a:p>
            <a:r>
              <a:rPr lang="ru-RU" sz="2400" b="1" dirty="0" smtClean="0">
                <a:solidFill>
                  <a:srgbClr val="3333FF"/>
                </a:solidFill>
              </a:rPr>
              <a:t>Общественное наблюдение</a:t>
            </a:r>
          </a:p>
          <a:p>
            <a:endParaRPr lang="ru-RU" sz="2400" dirty="0"/>
          </a:p>
        </p:txBody>
      </p:sp>
      <p:pic>
        <p:nvPicPr>
          <p:cNvPr id="19460" name="Picture 4" descr="Картинки по запросу огэ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765046" cy="984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0816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Диаграмма 11"/>
          <p:cNvGraphicFramePr/>
          <p:nvPr>
            <p:extLst/>
          </p:nvPr>
        </p:nvGraphicFramePr>
        <p:xfrm>
          <a:off x="167710" y="3815557"/>
          <a:ext cx="6205621" cy="23977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screen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240683" cy="6885384"/>
          </a:xfrm>
          <a:prstGeom prst="rect">
            <a:avLst/>
          </a:prstGeom>
        </p:spPr>
      </p:pic>
      <p:sp>
        <p:nvSpPr>
          <p:cNvPr id="6" name="Прямоугольник 5" hidden="1"/>
          <p:cNvSpPr/>
          <p:nvPr/>
        </p:nvSpPr>
        <p:spPr>
          <a:xfrm>
            <a:off x="2" y="1"/>
            <a:ext cx="12721167" cy="7029451"/>
          </a:xfrm>
          <a:prstGeom prst="rect">
            <a:avLst/>
          </a:prstGeom>
          <a:solidFill>
            <a:srgbClr val="FFFFFF">
              <a:alpha val="2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2400"/>
          </a:p>
        </p:txBody>
      </p:sp>
      <p:graphicFrame>
        <p:nvGraphicFramePr>
          <p:cNvPr id="11" name="Диаграмма 10"/>
          <p:cNvGraphicFramePr>
            <a:graphicFrameLocks/>
          </p:cNvGraphicFramePr>
          <p:nvPr>
            <p:extLst/>
          </p:nvPr>
        </p:nvGraphicFramePr>
        <p:xfrm>
          <a:off x="7392822" y="843520"/>
          <a:ext cx="4847861" cy="27786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0" name="Скругленный прямоугольник 9"/>
          <p:cNvSpPr/>
          <p:nvPr/>
        </p:nvSpPr>
        <p:spPr>
          <a:xfrm>
            <a:off x="139817" y="1128451"/>
            <a:ext cx="3592543" cy="1454493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accent1"/>
            </a:solidFill>
          </a:ln>
          <a:effectLst>
            <a:outerShdw blurRad="190500" dir="2700000" algn="ctr">
              <a:schemeClr val="bg1"/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Autofit/>
          </a:bodyPr>
          <a:lstStyle/>
          <a:p>
            <a:pPr algn="ctr">
              <a:defRPr/>
            </a:pPr>
            <a:r>
              <a:rPr lang="ru-RU" sz="2400" dirty="0">
                <a:solidFill>
                  <a:srgbClr val="002060"/>
                </a:solidFill>
              </a:rPr>
              <a:t>Численность выпускников 11 </a:t>
            </a:r>
            <a:r>
              <a:rPr lang="ru-RU" sz="2400" dirty="0" smtClean="0">
                <a:solidFill>
                  <a:srgbClr val="002060"/>
                </a:solidFill>
              </a:rPr>
              <a:t>классов текущего года составила 99 </a:t>
            </a:r>
            <a:r>
              <a:rPr lang="ru-RU" sz="2400" dirty="0">
                <a:solidFill>
                  <a:srgbClr val="002060"/>
                </a:solidFill>
              </a:rPr>
              <a:t>человек</a:t>
            </a:r>
            <a:endParaRPr lang="ru-RU" sz="2133" b="1" dirty="0">
              <a:solidFill>
                <a:srgbClr val="002060"/>
              </a:solidFill>
              <a:cs typeface="Arial" pitchFamily="34" charset="0"/>
            </a:endParaRPr>
          </a:p>
        </p:txBody>
      </p:sp>
      <p:graphicFrame>
        <p:nvGraphicFramePr>
          <p:cNvPr id="14" name="Схема 13"/>
          <p:cNvGraphicFramePr/>
          <p:nvPr>
            <p:extLst>
              <p:ext uri="{D42A27DB-BD31-4B8C-83A1-F6EECF244321}">
                <p14:modId xmlns:p14="http://schemas.microsoft.com/office/powerpoint/2010/main" val="888891034"/>
              </p:ext>
            </p:extLst>
          </p:nvPr>
        </p:nvGraphicFramePr>
        <p:xfrm>
          <a:off x="3732361" y="-1"/>
          <a:ext cx="8345908" cy="68853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39818" y="3895927"/>
            <a:ext cx="502526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>
                <a:solidFill>
                  <a:srgbClr val="3333FF"/>
                </a:solidFill>
              </a:rPr>
              <a:t>Все аудитории оборудованы камерами онлайн наблюдения.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 smtClean="0">
                <a:solidFill>
                  <a:srgbClr val="3333FF"/>
                </a:solidFill>
              </a:rPr>
              <a:t>Установлены средства подавления связи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 smtClean="0">
                <a:solidFill>
                  <a:srgbClr val="3333FF"/>
                </a:solidFill>
              </a:rPr>
              <a:t>Общественное наблюдение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 smtClean="0">
                <a:solidFill>
                  <a:srgbClr val="3333FF"/>
                </a:solidFill>
              </a:rPr>
              <a:t>Применяется технологии: печать КИМ в аудитории и сканирование работ в штабе ППЭ</a:t>
            </a:r>
          </a:p>
          <a:p>
            <a:endParaRPr lang="ru-RU" sz="2400" dirty="0"/>
          </a:p>
        </p:txBody>
      </p:sp>
      <p:pic>
        <p:nvPicPr>
          <p:cNvPr id="2" name="Picture 2" descr="Картинки по запросу егэ 2017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932704" cy="1048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Скругленный прямоугольник 12"/>
          <p:cNvSpPr/>
          <p:nvPr/>
        </p:nvSpPr>
        <p:spPr>
          <a:xfrm>
            <a:off x="218679" y="2663314"/>
            <a:ext cx="4039422" cy="1341161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accent1"/>
            </a:solidFill>
          </a:ln>
          <a:effectLst>
            <a:outerShdw blurRad="190500" dir="2700000" algn="ctr">
              <a:schemeClr val="bg1"/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Autofit/>
          </a:bodyPr>
          <a:lstStyle/>
          <a:p>
            <a:pPr algn="ctr">
              <a:defRPr/>
            </a:pPr>
            <a:r>
              <a:rPr lang="ru-RU" sz="2133" b="1" dirty="0" smtClean="0">
                <a:solidFill>
                  <a:schemeClr val="tx2"/>
                </a:solidFill>
                <a:cs typeface="Arial" pitchFamily="34" charset="0"/>
              </a:rPr>
              <a:t>Не получили аттестат о среднем общем образовании 3 выпускника 2017 года</a:t>
            </a:r>
            <a:endParaRPr lang="ru-RU" sz="2133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5" name="Стрелка вниз 4"/>
          <p:cNvSpPr/>
          <p:nvPr/>
        </p:nvSpPr>
        <p:spPr>
          <a:xfrm>
            <a:off x="10187313" y="1807021"/>
            <a:ext cx="817474" cy="1364776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низ 14"/>
          <p:cNvSpPr/>
          <p:nvPr/>
        </p:nvSpPr>
        <p:spPr>
          <a:xfrm rot="10800000">
            <a:off x="10260243" y="594370"/>
            <a:ext cx="671614" cy="1051519"/>
          </a:xfrm>
          <a:prstGeom prst="down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2833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Картинки по запросу голубой фон для презентаци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-1" y="2893620"/>
            <a:ext cx="8884693" cy="3978028"/>
          </a:xfr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0" indent="0">
              <a:buNone/>
            </a:pPr>
            <a:r>
              <a:rPr lang="ru-RU" sz="2600" dirty="0" smtClean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Награждены </a:t>
            </a:r>
            <a:r>
              <a:rPr lang="ru-RU" sz="2600" dirty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федеральными медалями «За особые успехи в учении» </a:t>
            </a:r>
            <a:r>
              <a:rPr lang="ru-RU" sz="2600" dirty="0" smtClean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11 </a:t>
            </a:r>
            <a:r>
              <a:rPr lang="ru-RU" sz="2600" dirty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выпускников школ. </a:t>
            </a:r>
            <a:r>
              <a:rPr lang="ru-RU" sz="2600" dirty="0" smtClean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Это: </a:t>
            </a:r>
          </a:p>
          <a:p>
            <a:pPr marL="0" indent="0">
              <a:buNone/>
            </a:pPr>
            <a:r>
              <a:rPr lang="ru-RU" sz="2600" dirty="0" smtClean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МБОУ Весёловская </a:t>
            </a:r>
            <a:r>
              <a:rPr lang="ru-RU" sz="2600" dirty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СОШ № </a:t>
            </a:r>
            <a:r>
              <a:rPr lang="ru-RU" sz="2600" dirty="0" smtClean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 – 3 выпускника,  </a:t>
            </a:r>
          </a:p>
          <a:p>
            <a:pPr marL="0" indent="0">
              <a:buNone/>
            </a:pPr>
            <a:r>
              <a:rPr lang="ru-RU" sz="2600" dirty="0" smtClean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МБОУ Верхнесоленовская СОШ – 3 выпускника, </a:t>
            </a:r>
          </a:p>
          <a:p>
            <a:pPr marL="0" indent="0">
              <a:buNone/>
            </a:pPr>
            <a:r>
              <a:rPr lang="ru-RU" sz="2600" dirty="0" smtClean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МБОУ </a:t>
            </a:r>
            <a:r>
              <a:rPr lang="ru-RU" sz="2600" dirty="0" err="1" smtClean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Багаевская</a:t>
            </a:r>
            <a:r>
              <a:rPr lang="ru-RU" sz="2600" dirty="0" smtClean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СОШ – 3 </a:t>
            </a:r>
          </a:p>
          <a:p>
            <a:pPr marL="0" indent="0">
              <a:buNone/>
            </a:pPr>
            <a:r>
              <a:rPr lang="ru-RU" sz="2600" dirty="0" smtClean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МБОУ ВСОШ </a:t>
            </a:r>
            <a:r>
              <a:rPr lang="ru-RU" sz="2600" dirty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№2, </a:t>
            </a:r>
            <a:r>
              <a:rPr lang="ru-RU" sz="2600" dirty="0" err="1" smtClean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Краснооктябрьская</a:t>
            </a:r>
            <a:r>
              <a:rPr lang="ru-RU" sz="2600" dirty="0" smtClean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СОШ, </a:t>
            </a:r>
            <a:r>
              <a:rPr lang="ru-RU" sz="2600" dirty="0" smtClean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– по 1 выпускнику</a:t>
            </a:r>
            <a:endParaRPr lang="en-US" sz="2600" dirty="0" smtClean="0">
              <a:ln w="0"/>
              <a:solidFill>
                <a:srgbClr val="0070C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600" dirty="0" smtClean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Два выпускника </a:t>
            </a:r>
            <a:r>
              <a:rPr lang="ru-RU" sz="2600" dirty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были награждены </a:t>
            </a:r>
            <a:r>
              <a:rPr lang="ru-RU" sz="2600" dirty="0" smtClean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медалью </a:t>
            </a:r>
            <a:r>
              <a:rPr lang="ru-RU" sz="2600" dirty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«За особые успехи выпускнику Дона».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04967" y="1141948"/>
            <a:ext cx="3227695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Ольховская Екатерина</a:t>
            </a:r>
            <a:endParaRPr lang="en-US" sz="3200" dirty="0" smtClean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r>
              <a:rPr lang="ru-RU" sz="2000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МБОУ ВСОШ №2</a:t>
            </a:r>
            <a:endParaRPr lang="ru-RU" sz="2800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049602" y="4882634"/>
            <a:ext cx="2977488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err="1">
                <a:solidFill>
                  <a:schemeClr val="bg1"/>
                </a:solidFill>
              </a:rPr>
              <a:t>Бухвал</a:t>
            </a:r>
            <a:r>
              <a:rPr lang="ru-RU" sz="2800" b="1" i="1" dirty="0">
                <a:solidFill>
                  <a:schemeClr val="bg1"/>
                </a:solidFill>
              </a:rPr>
              <a:t> </a:t>
            </a:r>
            <a:r>
              <a:rPr lang="ru-RU" sz="2800" b="1" i="1" dirty="0" smtClean="0">
                <a:solidFill>
                  <a:schemeClr val="bg1"/>
                </a:solidFill>
              </a:rPr>
              <a:t>Илья</a:t>
            </a:r>
          </a:p>
          <a:p>
            <a:pPr algn="ctr"/>
            <a:r>
              <a:rPr lang="ru-RU" sz="2000" dirty="0" smtClean="0">
                <a:ln w="0"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МБОУ Верхнесоленовская СОШ</a:t>
            </a:r>
            <a:endParaRPr lang="ru-RU" sz="2800" dirty="0">
              <a:ln w="0">
                <a:solidFill>
                  <a:schemeClr val="accent6">
                    <a:lumMod val="60000"/>
                    <a:lumOff val="40000"/>
                  </a:schemeClr>
                </a:solidFill>
              </a:ln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20482" name="Picture 2" descr="http://vesotobr.ru/images/cms/data/vse_raboty/den_psihologa/ol_hovskaya_ekaterina_vypusknica_mbou_vsosh_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104" y="116619"/>
            <a:ext cx="4163468" cy="2777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4" name="Picture 4" descr="http://vesotobr.ru/images/cms/data/vse_raboty/den_psihologa/buhval_il_ya_vypusknik_mbou_verhnesolenovskoj_sosh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4098" y="0"/>
            <a:ext cx="2768496" cy="4921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1521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Картинки по запросу голубой фон для презентаци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6604" y="559558"/>
            <a:ext cx="5029138" cy="5659128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b="1" u="sng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 обученности – 100% </a:t>
            </a:r>
          </a:p>
          <a:p>
            <a:pPr marL="0" indent="0">
              <a:buNone/>
            </a:pPr>
            <a:endParaRPr lang="ru-RU" sz="2400" b="1" i="1" dirty="0" smtClean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b="1" u="sng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Качество знаний – </a:t>
            </a:r>
            <a:r>
              <a:rPr lang="ru-RU" sz="2400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47,7%</a:t>
            </a:r>
            <a:r>
              <a:rPr lang="ru-RU" sz="2400" b="1" u="sng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% </a:t>
            </a:r>
          </a:p>
          <a:p>
            <a:pPr marL="0" indent="0">
              <a:buNone/>
            </a:pPr>
            <a:endParaRPr lang="ru-RU" sz="2400" b="1" i="1" dirty="0" smtClean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b="1" i="1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(МБОУ Веселовская СОШ №1</a:t>
            </a:r>
          </a:p>
          <a:p>
            <a:pPr marL="0" indent="0">
              <a:buNone/>
            </a:pPr>
            <a:r>
              <a:rPr lang="ru-RU" sz="2400" b="1" i="1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МБОУ Верхнесоленовская СОШ</a:t>
            </a:r>
          </a:p>
          <a:p>
            <a:pPr marL="0" indent="0">
              <a:buNone/>
            </a:pPr>
            <a:r>
              <a:rPr lang="ru-RU" sz="2400" b="1" i="1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МБОУ </a:t>
            </a:r>
            <a:r>
              <a:rPr lang="ru-RU" sz="2400" b="1" i="1" dirty="0" err="1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Новинская</a:t>
            </a:r>
            <a:r>
              <a:rPr lang="ru-RU" sz="2400" b="1" i="1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ООШ</a:t>
            </a:r>
          </a:p>
          <a:p>
            <a:pPr marL="0" indent="0">
              <a:buNone/>
            </a:pPr>
            <a:r>
              <a:rPr lang="ru-RU" sz="2400" b="1" i="1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МБОУ Ленинская СОШ)</a:t>
            </a:r>
            <a:endParaRPr lang="ru-RU" sz="2400" b="1" i="1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трелка вверх 6"/>
          <p:cNvSpPr/>
          <p:nvPr/>
        </p:nvSpPr>
        <p:spPr>
          <a:xfrm>
            <a:off x="4920226" y="2416079"/>
            <a:ext cx="254192" cy="1946086"/>
          </a:xfrm>
          <a:prstGeom prst="upArrow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 descr="http://vesotobr.ru/images/cms/data/vse_raboty/pobediteli_i_prizery_konkurs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2122" y="118563"/>
            <a:ext cx="4045997" cy="303449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vesotobr.ru/images/cms/data/vse_raboty/zawita_proekta_ulihanyan_kare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7021" y="2265527"/>
            <a:ext cx="3672378" cy="275428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vesotobr.ru/images/cms/data/News/pb050159-min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5741" y="2953671"/>
            <a:ext cx="3554103" cy="26655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Стрелка вверх 10"/>
          <p:cNvSpPr/>
          <p:nvPr/>
        </p:nvSpPr>
        <p:spPr>
          <a:xfrm>
            <a:off x="4506037" y="725456"/>
            <a:ext cx="300250" cy="327546"/>
          </a:xfrm>
          <a:prstGeom prst="upArrow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Стрелка вниз 1"/>
          <p:cNvSpPr/>
          <p:nvPr/>
        </p:nvSpPr>
        <p:spPr>
          <a:xfrm>
            <a:off x="4259240" y="1528543"/>
            <a:ext cx="493594" cy="407086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4658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ru-RU" b="1" dirty="0"/>
              <a:t>Качество знаний в образовательных организациях </a:t>
            </a:r>
            <a:r>
              <a:rPr lang="ru-RU" altLang="ru-RU" b="1" dirty="0" err="1"/>
              <a:t>Весёловского</a:t>
            </a:r>
            <a:r>
              <a:rPr lang="ru-RU" altLang="ru-RU" b="1" dirty="0"/>
              <a:t> района  за 2016-2017 учебный год</a:t>
            </a:r>
            <a:endParaRPr lang="ru-RU" dirty="0"/>
          </a:p>
        </p:txBody>
      </p:sp>
      <p:graphicFrame>
        <p:nvGraphicFramePr>
          <p:cNvPr id="4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70522871"/>
              </p:ext>
            </p:extLst>
          </p:nvPr>
        </p:nvGraphicFramePr>
        <p:xfrm>
          <a:off x="313899" y="2009633"/>
          <a:ext cx="11177516" cy="4618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5" name="Диаграмма" r:id="rId3" imgW="5762752" imgH="2381179" progId="MSGraph.Chart.8">
                  <p:embed/>
                </p:oleObj>
              </mc:Choice>
              <mc:Fallback>
                <p:oleObj name="Диаграмма" r:id="rId3" imgW="5762752" imgH="2381179" progId="MSGraph.Char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899" y="2009633"/>
                        <a:ext cx="11177516" cy="46184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Line 7"/>
          <p:cNvSpPr>
            <a:spLocks noChangeShapeType="1"/>
          </p:cNvSpPr>
          <p:nvPr/>
        </p:nvSpPr>
        <p:spPr bwMode="auto">
          <a:xfrm flipV="1">
            <a:off x="1451212" y="3060510"/>
            <a:ext cx="5334000" cy="0"/>
          </a:xfrm>
          <a:prstGeom prst="line">
            <a:avLst/>
          </a:prstGeom>
          <a:noFill/>
          <a:ln w="3492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6585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Картинки по запросу голубой фон для презентаци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Картинки по запросу 80 лет ростовской област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81489"/>
            <a:ext cx="1501254" cy="776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Объект 11"/>
          <p:cNvSpPr>
            <a:spLocks noGrp="1"/>
          </p:cNvSpPr>
          <p:nvPr>
            <p:ph idx="1"/>
          </p:nvPr>
        </p:nvSpPr>
        <p:spPr>
          <a:xfrm>
            <a:off x="336554" y="392610"/>
            <a:ext cx="11855446" cy="4351338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81,1% </a:t>
            </a:r>
            <a:r>
              <a:rPr lang="ru-RU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имеют </a:t>
            </a: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высшее </a:t>
            </a:r>
            <a:r>
              <a:rPr lang="ru-RU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образование ( по </a:t>
            </a: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остовской области 85,3%)</a:t>
            </a:r>
          </a:p>
          <a:p>
            <a:pPr marL="0" indent="0">
              <a:buNone/>
            </a:pPr>
            <a:r>
              <a:rPr lang="ru-RU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48%  </a:t>
            </a: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педагогов  района  </a:t>
            </a:r>
            <a:r>
              <a:rPr lang="ru-RU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имеют высшую и первую квалификационные категории</a:t>
            </a:r>
          </a:p>
          <a:p>
            <a:pPr marL="0" indent="0">
              <a:buNone/>
            </a:pPr>
            <a:r>
              <a:rPr lang="ru-RU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51%  </a:t>
            </a: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 соответствуют  занимаемой  должности.  </a:t>
            </a:r>
            <a:endParaRPr lang="ru-RU" sz="24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 </a:t>
            </a: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педагогов пенсионного  возраста    и  составляет  более 21% (в области – 24,3</a:t>
            </a:r>
            <a:r>
              <a:rPr lang="ru-RU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%)</a:t>
            </a:r>
          </a:p>
          <a:p>
            <a:pPr marL="0" indent="0">
              <a:buNone/>
            </a:pPr>
            <a:r>
              <a:rPr lang="ru-RU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</a:t>
            </a: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молодых специалистов со стажем  работы  до  3  </a:t>
            </a:r>
            <a:r>
              <a:rPr lang="ru-RU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лет - 10% (</a:t>
            </a:r>
            <a:r>
              <a:rPr lang="ru-RU" sz="24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среднеобластной</a:t>
            </a:r>
            <a:r>
              <a:rPr lang="ru-RU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– 6,5</a:t>
            </a:r>
            <a:r>
              <a:rPr lang="ru-RU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%.)</a:t>
            </a:r>
            <a:endParaRPr lang="ru-RU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266" name="Picture 2" descr="http://vesotobr.ru/images/cms/data/vse_raboty/folder_1/urok_matematiki_e_a_matveevoj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1935" y="3231782"/>
            <a:ext cx="3938508" cy="26231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http://vesotobr.ru/images/cms/data/vse_raboty/folder_1/urok_okruzhayuwego_mira_a_a_kozyrevoj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3209" y="3405319"/>
            <a:ext cx="3813169" cy="25115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http://vesotobr.ru/images/cms/data/vse_raboty/folder_1/urok_fizicheskoj_kul_tury_e_v_leonova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554" y="3405319"/>
            <a:ext cx="3945103" cy="262750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7415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2192001" cy="6858001"/>
          </a:xfrm>
        </p:spPr>
      </p:pic>
    </p:spTree>
    <p:extLst>
      <p:ext uri="{BB962C8B-B14F-4D97-AF65-F5344CB8AC3E}">
        <p14:creationId xmlns:p14="http://schemas.microsoft.com/office/powerpoint/2010/main" val="3436936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Картинки по запросу голубой фон для презентаци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19655"/>
            <a:ext cx="12192000" cy="4351338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Уже на 2017-2018 учебный год, согласно дорожной карте, в пилотных субъектах запланирована апробация новой модели аттестации учителей на основе соответствия их квалификации требованиям профессионального стандарта «Педагог» посредством использования единых федеральных оценочных материалов. </a:t>
            </a:r>
            <a:endParaRPr lang="ru-RU" sz="24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Картинки по запросу 80 лет ростовской област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81489"/>
            <a:ext cx="1501254" cy="776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http://vesotobr.ru/images/cms/data/vse_raboty/folder_1/rabota_diskussionogo_klub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2811" y="3223278"/>
            <a:ext cx="5091515" cy="339102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7546916"/>
              </p:ext>
            </p:extLst>
          </p:nvPr>
        </p:nvGraphicFramePr>
        <p:xfrm>
          <a:off x="1738122" y="1669517"/>
          <a:ext cx="8128000" cy="2316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/>
                <a:gridCol w="4064000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2000" b="1" dirty="0" smtClean="0"/>
                        <a:t>2018 год</a:t>
                      </a:r>
                      <a:endParaRPr lang="ru-RU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/>
                        <a:t>Учителя русского языка, математики,</a:t>
                      </a:r>
                      <a:r>
                        <a:rPr lang="ru-RU" sz="2000" b="1" baseline="0" dirty="0" smtClean="0"/>
                        <a:t> информатики, истории и обществознания</a:t>
                      </a:r>
                      <a:endParaRPr lang="ru-RU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b="1" dirty="0" smtClean="0"/>
                        <a:t>2019 год</a:t>
                      </a:r>
                      <a:endParaRPr lang="ru-RU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/>
                        <a:t>Учителя физики, географии, химии, биологии, физической</a:t>
                      </a:r>
                      <a:r>
                        <a:rPr lang="ru-RU" sz="2000" b="1" baseline="0" dirty="0" smtClean="0"/>
                        <a:t> культуры, технологии, ОБЖ, искусства, иностранного языка</a:t>
                      </a: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Picture 8" descr="http://vesotobr.ru/images/cms/data/News/rabota_sekcii_uchitelej_russkogo_yazyka_i_literatury_inostrannogo_yazyk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750" y="3429000"/>
            <a:ext cx="5041535" cy="336266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1567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Картинки по запросу голубой фон для презентаци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660106" y="1511727"/>
            <a:ext cx="4640239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dirty="0" smtClean="0">
                <a:solidFill>
                  <a:schemeClr val="bg1"/>
                </a:solidFill>
                <a:latin typeface="Nautilus Pompilius" panose="02000000000000000000" pitchFamily="50" charset="-52"/>
                <a:cs typeface="Times New Roman" panose="02020603050405020304" pitchFamily="18" charset="0"/>
              </a:rPr>
              <a:t>Елена Анатольевна Матвеева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chemeClr val="bg1"/>
                </a:solidFill>
                <a:latin typeface="Nautilus Pompilius" panose="02000000000000000000" pitchFamily="50" charset="-52"/>
                <a:cs typeface="Times New Roman" panose="02020603050405020304" pitchFamily="18" charset="0"/>
              </a:rPr>
              <a:t>Учитель математики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chemeClr val="bg1"/>
                </a:solidFill>
                <a:latin typeface="Nautilus Pompilius" panose="02000000000000000000" pitchFamily="50" charset="-52"/>
                <a:cs typeface="Times New Roman" panose="02020603050405020304" pitchFamily="18" charset="0"/>
              </a:rPr>
              <a:t> МБОУ Веселовская СОШ №1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chemeClr val="bg1"/>
                </a:solidFill>
                <a:latin typeface="Nautilus Pompilius" panose="02000000000000000000" pitchFamily="50" charset="-52"/>
                <a:cs typeface="Times New Roman" panose="02020603050405020304" pitchFamily="18" charset="0"/>
              </a:rPr>
              <a:t>Победитель </a:t>
            </a:r>
            <a:r>
              <a:rPr lang="ru-RU" sz="2400" dirty="0">
                <a:solidFill>
                  <a:schemeClr val="bg1"/>
                </a:solidFill>
                <a:latin typeface="Nautilus Pompilius" panose="02000000000000000000" pitchFamily="50" charset="-52"/>
              </a:rPr>
              <a:t>конкурса на получение денежного поощрения лучшими учителями</a:t>
            </a:r>
            <a:endParaRPr lang="ru-RU" sz="2400" dirty="0">
              <a:solidFill>
                <a:schemeClr val="bg1"/>
              </a:solidFill>
              <a:latin typeface="Nautilus Pompilius" panose="02000000000000000000" pitchFamily="50" charset="-52"/>
              <a:cs typeface="Times New Roman" panose="02020603050405020304" pitchFamily="18" charset="0"/>
            </a:endParaRPr>
          </a:p>
        </p:txBody>
      </p:sp>
      <p:pic>
        <p:nvPicPr>
          <p:cNvPr id="2050" name="Picture 2" descr="Картинки по запросу 80 лет ростовской област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81489"/>
            <a:ext cx="1501254" cy="776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Елена\Desktop\фото я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666" y="160598"/>
            <a:ext cx="5433839" cy="621912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2445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Картинки по запросу голубой фон для презентаци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698174" y="0"/>
            <a:ext cx="3493826" cy="477672"/>
          </a:xfr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 smtClean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«Учитель года – 2017»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-475659" y="4189879"/>
            <a:ext cx="3784034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u="sng" dirty="0" err="1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autilus Pompilius" panose="02000000000000000000" pitchFamily="50" charset="-52"/>
                <a:cs typeface="Times New Roman" panose="02020603050405020304" pitchFamily="18" charset="0"/>
              </a:rPr>
              <a:t>Прядун</a:t>
            </a:r>
            <a:r>
              <a:rPr lang="ru-RU" sz="2000" b="1" u="sng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autilus Pompilius" panose="02000000000000000000" pitchFamily="50" charset="-52"/>
                <a:cs typeface="Times New Roman" panose="02020603050405020304" pitchFamily="18" charset="0"/>
              </a:rPr>
              <a:t> </a:t>
            </a:r>
            <a:endParaRPr lang="ru-RU" sz="2000" b="1" u="sng" dirty="0" smtClean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Nautilus Pompilius" panose="02000000000000000000" pitchFamily="50" charset="-52"/>
              <a:cs typeface="Times New Roman" panose="02020603050405020304" pitchFamily="18" charset="0"/>
            </a:endParaRPr>
          </a:p>
          <a:p>
            <a:pPr algn="ctr"/>
            <a:r>
              <a:rPr lang="ru-RU" sz="2000" b="1" u="sng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autilus Pompilius" panose="02000000000000000000" pitchFamily="50" charset="-52"/>
                <a:cs typeface="Times New Roman" panose="02020603050405020304" pitchFamily="18" charset="0"/>
              </a:rPr>
              <a:t>Галина Петровна</a:t>
            </a:r>
            <a:r>
              <a:rPr lang="ru-RU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autilus Pompilius" panose="02000000000000000000" pitchFamily="50" charset="-52"/>
                <a:cs typeface="Times New Roman" panose="02020603050405020304" pitchFamily="18" charset="0"/>
              </a:rPr>
              <a:t>,</a:t>
            </a:r>
          </a:p>
          <a:p>
            <a:pPr algn="ctr"/>
            <a:r>
              <a:rPr lang="ru-RU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autilus Pompilius" panose="02000000000000000000" pitchFamily="50" charset="-52"/>
                <a:cs typeface="Times New Roman" panose="02020603050405020304" pitchFamily="18" charset="0"/>
              </a:rPr>
              <a:t> учитель </a:t>
            </a:r>
            <a:r>
              <a:rPr lang="ru-RU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autilus Pompilius" panose="02000000000000000000" pitchFamily="50" charset="-52"/>
                <a:cs typeface="Times New Roman" panose="02020603050405020304" pitchFamily="18" charset="0"/>
              </a:rPr>
              <a:t>русского языка и литературы </a:t>
            </a:r>
            <a:endParaRPr lang="ru-RU" dirty="0" smtClean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Nautilus Pompilius" panose="02000000000000000000" pitchFamily="50" charset="-52"/>
              <a:cs typeface="Times New Roman" panose="02020603050405020304" pitchFamily="18" charset="0"/>
            </a:endParaRPr>
          </a:p>
          <a:p>
            <a:pPr algn="ctr"/>
            <a:r>
              <a:rPr lang="ru-RU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autilus Pompilius" panose="02000000000000000000" pitchFamily="50" charset="-52"/>
                <a:cs typeface="Times New Roman" panose="02020603050405020304" pitchFamily="18" charset="0"/>
              </a:rPr>
              <a:t>МБОУ </a:t>
            </a:r>
            <a:r>
              <a:rPr lang="ru-RU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autilus Pompilius" panose="02000000000000000000" pitchFamily="50" charset="-52"/>
                <a:cs typeface="Times New Roman" panose="02020603050405020304" pitchFamily="18" charset="0"/>
              </a:rPr>
              <a:t>Ленинской </a:t>
            </a:r>
            <a:r>
              <a:rPr lang="ru-RU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autilus Pompilius" panose="02000000000000000000" pitchFamily="50" charset="-52"/>
                <a:cs typeface="Times New Roman" panose="02020603050405020304" pitchFamily="18" charset="0"/>
              </a:rPr>
              <a:t>СОШ, </a:t>
            </a:r>
          </a:p>
          <a:p>
            <a:pPr algn="ctr"/>
            <a:r>
              <a:rPr lang="ru-RU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autilus Pompilius" panose="02000000000000000000" pitchFamily="50" charset="-52"/>
                <a:cs typeface="Times New Roman" panose="02020603050405020304" pitchFamily="18" charset="0"/>
              </a:rPr>
              <a:t>лауреат конкурса </a:t>
            </a:r>
          </a:p>
          <a:p>
            <a:pPr algn="ctr"/>
            <a:r>
              <a:rPr lang="ru-RU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autilus Pompilius" panose="02000000000000000000" pitchFamily="50" charset="-52"/>
                <a:cs typeface="Times New Roman" panose="02020603050405020304" pitchFamily="18" charset="0"/>
              </a:rPr>
              <a:t>«Учитель года Дона – 2017» в  </a:t>
            </a:r>
            <a:r>
              <a:rPr lang="ru-RU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autilus Pompilius" panose="02000000000000000000" pitchFamily="50" charset="-52"/>
                <a:cs typeface="Times New Roman" panose="02020603050405020304" pitchFamily="18" charset="0"/>
              </a:rPr>
              <a:t>номинации «учитель»;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955073" y="4185633"/>
            <a:ext cx="2941707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u="sng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autilus Pompilius" panose="02000000000000000000" pitchFamily="50" charset="-52"/>
                <a:cs typeface="Times New Roman" panose="02020603050405020304" pitchFamily="18" charset="0"/>
              </a:rPr>
              <a:t>Руденко </a:t>
            </a:r>
          </a:p>
          <a:p>
            <a:pPr algn="ctr"/>
            <a:r>
              <a:rPr lang="ru-RU" sz="2000" b="1" u="sng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autilus Pompilius" panose="02000000000000000000" pitchFamily="50" charset="-52"/>
                <a:cs typeface="Times New Roman" panose="02020603050405020304" pitchFamily="18" charset="0"/>
              </a:rPr>
              <a:t>Наталья Валерьевна</a:t>
            </a:r>
            <a:r>
              <a:rPr lang="ru-RU" sz="2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autilus Pompilius" panose="02000000000000000000" pitchFamily="50" charset="-52"/>
                <a:cs typeface="Times New Roman" panose="02020603050405020304" pitchFamily="18" charset="0"/>
              </a:rPr>
              <a:t>, </a:t>
            </a:r>
          </a:p>
          <a:p>
            <a:pPr algn="ctr"/>
            <a:r>
              <a:rPr lang="ru-RU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autilus Pompilius" panose="02000000000000000000" pitchFamily="50" charset="-52"/>
                <a:cs typeface="Times New Roman" panose="02020603050405020304" pitchFamily="18" charset="0"/>
              </a:rPr>
              <a:t>учитель химии</a:t>
            </a:r>
          </a:p>
          <a:p>
            <a:pPr algn="ctr"/>
            <a:r>
              <a:rPr lang="ru-RU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autilus Pompilius" panose="02000000000000000000" pitchFamily="50" charset="-52"/>
                <a:cs typeface="Times New Roman" panose="02020603050405020304" pitchFamily="18" charset="0"/>
              </a:rPr>
              <a:t>МБОУ Веселовская СОШ №1, </a:t>
            </a:r>
          </a:p>
          <a:p>
            <a:pPr algn="ctr"/>
            <a:r>
              <a:rPr lang="ru-RU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autilus Pompilius" panose="02000000000000000000" pitchFamily="50" charset="-52"/>
                <a:cs typeface="Times New Roman" panose="02020603050405020304" pitchFamily="18" charset="0"/>
              </a:rPr>
              <a:t>лауреат конкурса «Учитель года Дона – 2017» в  </a:t>
            </a:r>
            <a:r>
              <a:rPr lang="ru-RU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autilus Pompilius" panose="02000000000000000000" pitchFamily="50" charset="-52"/>
                <a:cs typeface="Times New Roman" panose="02020603050405020304" pitchFamily="18" charset="0"/>
              </a:rPr>
              <a:t>номинации </a:t>
            </a:r>
            <a:r>
              <a:rPr lang="ru-RU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autilus Pompilius" panose="02000000000000000000" pitchFamily="50" charset="-52"/>
                <a:cs typeface="Times New Roman" panose="02020603050405020304" pitchFamily="18" charset="0"/>
              </a:rPr>
              <a:t>«педагогический дебют»;</a:t>
            </a:r>
            <a:endParaRPr lang="ru-RU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Nautilus Pompilius" panose="02000000000000000000" pitchFamily="50" charset="-52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032311" y="4184634"/>
            <a:ext cx="2665863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u="sng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autilus Pompilius" panose="02000000000000000000" pitchFamily="50" charset="-52"/>
                <a:cs typeface="Times New Roman" panose="02020603050405020304" pitchFamily="18" charset="0"/>
              </a:rPr>
              <a:t>Дубинина </a:t>
            </a:r>
          </a:p>
          <a:p>
            <a:pPr algn="ctr"/>
            <a:r>
              <a:rPr lang="ru-RU" sz="2000" b="1" u="sng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autilus Pompilius" panose="02000000000000000000" pitchFamily="50" charset="-52"/>
                <a:cs typeface="Times New Roman" panose="02020603050405020304" pitchFamily="18" charset="0"/>
              </a:rPr>
              <a:t>Ольга Сергеевна</a:t>
            </a:r>
            <a:r>
              <a:rPr lang="ru-RU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autilus Pompilius" panose="02000000000000000000" pitchFamily="50" charset="-52"/>
                <a:cs typeface="Times New Roman" panose="02020603050405020304" pitchFamily="18" charset="0"/>
              </a:rPr>
              <a:t>, </a:t>
            </a:r>
            <a:r>
              <a:rPr lang="ru-RU" dirty="0" smtClean="0">
                <a:solidFill>
                  <a:schemeClr val="bg1"/>
                </a:solidFill>
                <a:latin typeface="Nautilus Pompilius" panose="02000000000000000000" pitchFamily="50" charset="-52"/>
              </a:rPr>
              <a:t>воспитатель  </a:t>
            </a:r>
          </a:p>
          <a:p>
            <a:pPr algn="ctr"/>
            <a:r>
              <a:rPr lang="ru-RU" dirty="0" smtClean="0">
                <a:solidFill>
                  <a:schemeClr val="bg1"/>
                </a:solidFill>
                <a:latin typeface="Nautilus Pompilius" panose="02000000000000000000" pitchFamily="50" charset="-52"/>
              </a:rPr>
              <a:t>МБДОУ </a:t>
            </a:r>
            <a:r>
              <a:rPr lang="ru-RU" dirty="0">
                <a:solidFill>
                  <a:schemeClr val="bg1"/>
                </a:solidFill>
                <a:latin typeface="Nautilus Pompilius" panose="02000000000000000000" pitchFamily="50" charset="-52"/>
              </a:rPr>
              <a:t>детский сад №1 «Колокольчик» </a:t>
            </a:r>
            <a:r>
              <a:rPr lang="ru-RU" dirty="0" smtClean="0">
                <a:solidFill>
                  <a:schemeClr val="bg1"/>
                </a:solidFill>
                <a:latin typeface="Nautilus Pompilius" panose="02000000000000000000" pitchFamily="50" charset="-52"/>
              </a:rPr>
              <a:t>победитель муниципального конкурса в номинации «воспитатель»</a:t>
            </a:r>
            <a:endParaRPr lang="ru-RU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Nautilus Pompilius" panose="02000000000000000000" pitchFamily="50" charset="-52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3076" y="189066"/>
            <a:ext cx="2883704" cy="390301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5755" y="338085"/>
            <a:ext cx="2411104" cy="3851794"/>
          </a:xfrm>
          <a:prstGeom prst="rect">
            <a:avLst/>
          </a:prstGeom>
        </p:spPr>
      </p:pic>
      <p:pic>
        <p:nvPicPr>
          <p:cNvPr id="22530" name="Picture 2" descr="http://vesotobr.ru/images/cms/data/vse_raboty/folder_1/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56" y="189066"/>
            <a:ext cx="2545753" cy="3845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4" name="Picture 6" descr="http://vesotobr.ru/images/cms/data/vse_raboty/folder_1/skanirovat_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8272" y="588972"/>
            <a:ext cx="2636916" cy="3700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8698174" y="4324132"/>
            <a:ext cx="3366447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u="sng" dirty="0" err="1">
                <a:solidFill>
                  <a:schemeClr val="bg1"/>
                </a:solidFill>
                <a:latin typeface="Nautilus Pompilius" panose="02000000000000000000" pitchFamily="50" charset="-52"/>
              </a:rPr>
              <a:t>Цвид</a:t>
            </a:r>
            <a:r>
              <a:rPr lang="ru-RU" sz="2400" u="sng" dirty="0">
                <a:solidFill>
                  <a:schemeClr val="bg1"/>
                </a:solidFill>
                <a:latin typeface="Nautilus Pompilius" panose="02000000000000000000" pitchFamily="50" charset="-52"/>
              </a:rPr>
              <a:t> Елена Викторовна</a:t>
            </a:r>
            <a:r>
              <a:rPr lang="ru-RU" sz="2000" dirty="0">
                <a:solidFill>
                  <a:schemeClr val="bg1"/>
                </a:solidFill>
                <a:latin typeface="Nautilus Pompilius" panose="02000000000000000000" pitchFamily="50" charset="-52"/>
              </a:rPr>
              <a:t>, </a:t>
            </a:r>
            <a:endParaRPr lang="ru-RU" sz="2000" dirty="0" smtClean="0">
              <a:solidFill>
                <a:schemeClr val="bg1"/>
              </a:solidFill>
              <a:latin typeface="Nautilus Pompilius" panose="02000000000000000000" pitchFamily="50" charset="-52"/>
            </a:endParaRPr>
          </a:p>
          <a:p>
            <a:pPr algn="ctr"/>
            <a:r>
              <a:rPr lang="ru-RU" sz="2000" dirty="0" smtClean="0">
                <a:solidFill>
                  <a:schemeClr val="bg1"/>
                </a:solidFill>
                <a:latin typeface="Nautilus Pompilius" panose="02000000000000000000" pitchFamily="50" charset="-52"/>
              </a:rPr>
              <a:t>педагог </a:t>
            </a:r>
            <a:r>
              <a:rPr lang="ru-RU" sz="2000" dirty="0">
                <a:solidFill>
                  <a:schemeClr val="bg1"/>
                </a:solidFill>
                <a:latin typeface="Nautilus Pompilius" panose="02000000000000000000" pitchFamily="50" charset="-52"/>
              </a:rPr>
              <a:t>дополнительного образования МБУ ДО Веселовский ЦТ </a:t>
            </a:r>
            <a:r>
              <a:rPr lang="ru-RU" sz="2000" dirty="0" smtClean="0">
                <a:solidFill>
                  <a:schemeClr val="bg1"/>
                </a:solidFill>
                <a:latin typeface="Nautilus Pompilius" panose="02000000000000000000" pitchFamily="50" charset="-52"/>
              </a:rPr>
              <a:t>победитель муниципального конкурса в  </a:t>
            </a:r>
            <a:r>
              <a:rPr lang="ru-RU" sz="2000" dirty="0">
                <a:solidFill>
                  <a:schemeClr val="bg1"/>
                </a:solidFill>
                <a:latin typeface="Nautilus Pompilius" panose="02000000000000000000" pitchFamily="50" charset="-52"/>
              </a:rPr>
              <a:t>номинации  «педагог дополнительного образования».</a:t>
            </a:r>
          </a:p>
        </p:txBody>
      </p:sp>
    </p:spTree>
    <p:extLst>
      <p:ext uri="{BB962C8B-B14F-4D97-AF65-F5344CB8AC3E}">
        <p14:creationId xmlns:p14="http://schemas.microsoft.com/office/powerpoint/2010/main" val="738903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Картинки по запросу голубой фон для презентаци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718412" y="2077462"/>
            <a:ext cx="6309815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u="sng" dirty="0">
                <a:solidFill>
                  <a:schemeClr val="bg1"/>
                </a:solidFill>
                <a:latin typeface="Nautilus Pompilius" panose="02000000000000000000" pitchFamily="50" charset="-52"/>
              </a:rPr>
              <a:t>Лямкина Наталья Васильевна  </a:t>
            </a:r>
            <a:endParaRPr lang="ru-RU" sz="3200" u="sng" dirty="0" smtClean="0">
              <a:solidFill>
                <a:schemeClr val="bg1"/>
              </a:solidFill>
              <a:latin typeface="Nautilus Pompilius" panose="02000000000000000000" pitchFamily="50" charset="-52"/>
            </a:endParaRPr>
          </a:p>
          <a:p>
            <a:pPr marL="0" indent="0">
              <a:buNone/>
            </a:pPr>
            <a:r>
              <a:rPr lang="ru-RU" sz="2400" dirty="0" smtClean="0">
                <a:solidFill>
                  <a:schemeClr val="bg1"/>
                </a:solidFill>
                <a:latin typeface="Nautilus Pompilius" panose="02000000000000000000" pitchFamily="50" charset="-52"/>
              </a:rPr>
              <a:t>учитель </a:t>
            </a:r>
            <a:r>
              <a:rPr lang="ru-RU" sz="2400" dirty="0">
                <a:solidFill>
                  <a:schemeClr val="bg1"/>
                </a:solidFill>
                <a:latin typeface="Nautilus Pompilius" panose="02000000000000000000" pitchFamily="50" charset="-52"/>
              </a:rPr>
              <a:t>информатики МБОУ Веселовской СОШ №2 </a:t>
            </a:r>
            <a:r>
              <a:rPr lang="ru-RU" sz="2400" dirty="0" smtClean="0">
                <a:solidFill>
                  <a:schemeClr val="bg1"/>
                </a:solidFill>
                <a:latin typeface="Nautilus Pompilius" panose="02000000000000000000" pitchFamily="50" charset="-52"/>
              </a:rPr>
              <a:t>– лауреат регионального конкурса «Учитель года Дона – 2017» в </a:t>
            </a:r>
            <a:r>
              <a:rPr lang="ru-RU" sz="2400" dirty="0">
                <a:solidFill>
                  <a:schemeClr val="bg1"/>
                </a:solidFill>
                <a:latin typeface="Nautilus Pompilius" panose="02000000000000000000" pitchFamily="50" charset="-52"/>
              </a:rPr>
              <a:t>номинации «Учитель здоровья</a:t>
            </a:r>
            <a:r>
              <a:rPr lang="ru-RU" sz="2400" dirty="0" smtClean="0">
                <a:solidFill>
                  <a:schemeClr val="bg1"/>
                </a:solidFill>
                <a:latin typeface="Nautilus Pompilius" panose="02000000000000000000" pitchFamily="50" charset="-52"/>
              </a:rPr>
              <a:t>». </a:t>
            </a:r>
            <a:endParaRPr lang="ru-RU" sz="2400" dirty="0">
              <a:solidFill>
                <a:schemeClr val="bg1"/>
              </a:solidFill>
              <a:latin typeface="Nautilus Pompilius" panose="02000000000000000000" pitchFamily="50" charset="-52"/>
            </a:endParaRPr>
          </a:p>
          <a:p>
            <a:pPr marL="0" indent="0">
              <a:buNone/>
            </a:pPr>
            <a:endParaRPr lang="ru-RU" sz="2400" dirty="0">
              <a:solidFill>
                <a:schemeClr val="bg1"/>
              </a:solidFill>
              <a:latin typeface="Nautilus Pompilius" panose="02000000000000000000" pitchFamily="50" charset="-52"/>
              <a:cs typeface="Times New Roman" panose="02020603050405020304" pitchFamily="18" charset="0"/>
            </a:endParaRPr>
          </a:p>
        </p:txBody>
      </p:sp>
      <p:pic>
        <p:nvPicPr>
          <p:cNvPr id="2050" name="Picture 2" descr="Картинки по запросу 80 лет ростовской област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81489"/>
            <a:ext cx="1501254" cy="776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0" name="Picture 2" descr="http://vesotobr.ru/images/cms/data/vse_raboty/folder_1/lyamkin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331" y="133799"/>
            <a:ext cx="4995081" cy="5947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9781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48201"/>
            <a:ext cx="12026016" cy="3819584"/>
          </a:xfrm>
        </p:spPr>
      </p:pic>
    </p:spTree>
    <p:extLst>
      <p:ext uri="{BB962C8B-B14F-4D97-AF65-F5344CB8AC3E}">
        <p14:creationId xmlns:p14="http://schemas.microsoft.com/office/powerpoint/2010/main" val="560859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Картинки по запросу голубой фон для презентаци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http://vesotobr.ru/images/cms/data/vse_raboty/otkrytie_municipal_nogo_etapa_vserossijskoj_olimpiady_shkol_nikov_po_fizicheskoj_kul_tur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9504" y="3755085"/>
            <a:ext cx="4198061" cy="310291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://www.2lic.ru/wp-content/uploads/2014/09/olymp-shkolnikov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5874" y="4065936"/>
            <a:ext cx="2438400" cy="2524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http://vesotobr.ru/images/cms/data/vse_raboty/folder_1/img_2560-min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135" y="3446978"/>
            <a:ext cx="4710509" cy="31403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408227" y="12551"/>
            <a:ext cx="7783773" cy="4040834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регионального этапа Всероссийской олимпиады школьников 2017 года(</a:t>
            </a:r>
            <a:r>
              <a:rPr lang="ru-RU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призеры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):</a:t>
            </a:r>
          </a:p>
          <a:p>
            <a:pPr marL="0" indent="0">
              <a:buNone/>
            </a:pPr>
            <a:r>
              <a:rPr lang="ru-RU" sz="2400" u="sng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Рассохин</a:t>
            </a:r>
            <a:r>
              <a:rPr lang="ru-RU" sz="2400" u="sng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Алексей 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учащийся Ленинской СОШ (физическая культура) – учитель Савчук Лидия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Дмитриевна; </a:t>
            </a:r>
          </a:p>
          <a:p>
            <a:pPr marL="0" indent="0">
              <a:buNone/>
            </a:pPr>
            <a:r>
              <a:rPr lang="ru-RU" sz="2400" u="sng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Яблочкина </a:t>
            </a:r>
            <a:r>
              <a:rPr lang="ru-RU" sz="2400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Елизавета 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учащаяся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Краснооктябрьской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СОШ (литература) – учитель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Степанова Светлана Васильевна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2017 году воспитанник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Весёловской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ДЮСШ Винников Сергей стал </a:t>
            </a:r>
            <a:r>
              <a:rPr lang="ru-RU" sz="2400" b="1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призером чемпионата Европы 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тхэквондо, тренер-преподаватель Эдуард Алексеевич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Дё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8194" name="Picture 2" descr="http://ves-adm.ru/upload/iblock/96f/96fd5acfde0fdd8980f0b29b4731d0c8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347" y="0"/>
            <a:ext cx="2897669" cy="342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0524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Картинки по запросу голубой фон для презентаци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98847" y="242931"/>
            <a:ext cx="7916837" cy="4024125"/>
          </a:xfrm>
        </p:spPr>
        <p:txBody>
          <a:bodyPr/>
          <a:lstStyle/>
          <a:p>
            <a:pPr marL="0" indent="0" algn="ctr">
              <a:buNone/>
            </a:pPr>
            <a:r>
              <a:rPr lang="ru-RU" sz="3200" b="1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Приоритетные направления развития дополнительного образования:</a:t>
            </a:r>
          </a:p>
          <a:p>
            <a:pPr marL="457200" indent="-457200">
              <a:buAutoNum type="arabicPeriod"/>
            </a:pPr>
            <a:r>
              <a:rPr lang="ru-RU" dirty="0" smtClean="0">
                <a:ln w="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Научно-техническое творчество;</a:t>
            </a:r>
          </a:p>
          <a:p>
            <a:pPr marL="457200" indent="-457200">
              <a:buAutoNum type="arabicPeriod"/>
            </a:pPr>
            <a:r>
              <a:rPr lang="ru-RU" dirty="0" smtClean="0">
                <a:ln w="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Туристско-краеведческое направление.</a:t>
            </a:r>
            <a:endParaRPr lang="ru-RU" dirty="0">
              <a:ln w="0">
                <a:solidFill>
                  <a:schemeClr val="bg1"/>
                </a:solidFill>
              </a:ln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20486" name="Picture 6" descr="экскурсия в лесхоз (1 поток лагеря &quot;город Здоровья&quot;) 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8390" y="3042614"/>
            <a:ext cx="4626441" cy="346983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8" name="Picture 8" descr="http://vesmoucdt.ucoz.ru/_si/0/s0832126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618" y="242931"/>
            <a:ext cx="4457369" cy="334302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0" name="Picture 10" descr="http://vesotobr.ru/images/cms/data/News/pb050203-min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1223" y="3042614"/>
            <a:ext cx="4529798" cy="33973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6861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Картинки по запросу голубой фон для презентаци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9612" y="119655"/>
            <a:ext cx="8302387" cy="890984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0" indent="0">
              <a:buNone/>
            </a:pPr>
            <a:r>
              <a:rPr lang="ru-RU" sz="3200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Дополнительным  образованием  охвачено  77% детей  в  возрасте  от  5  до 18 лет.</a:t>
            </a:r>
          </a:p>
        </p:txBody>
      </p:sp>
      <p:pic>
        <p:nvPicPr>
          <p:cNvPr id="2050" name="Picture 2" descr="Картинки по запросу 80 лет ростовской област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81489"/>
            <a:ext cx="1501254" cy="776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78" name="Picture 2" descr="http://vesotobr.ru/images/cms/data/vse_raboty/den_psihologa/regional_nyj_etap_letnego_festivalya_gto_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904" y="94860"/>
            <a:ext cx="2543327" cy="339110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0" name="Picture 4" descr="http://vesotobr.ru/images/cms/data/vse_raboty/folder/dsc0148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7135" y="1221326"/>
            <a:ext cx="3685796" cy="2447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2" name="Picture 6" descr="http://vesotobr.ru/images/cms/data/vse_raboty/folder/pobeditel_sorevnovanij_-_komanda_mbou_vesyolovskoj_sosh_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0859" y="1221326"/>
            <a:ext cx="4348056" cy="2445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4" name="Picture 8" descr="http://vesotobr.ru/images/cms/data/vse_raboty/folder/img_20170330_125932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2323" y="3755611"/>
            <a:ext cx="3972399" cy="2979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6" name="Picture 10" descr="http://vesotobr.ru/images/cms/data/vse_raboty/folder_1/dsc00072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3773813"/>
            <a:ext cx="5117329" cy="287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5830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12192001" cy="6858000"/>
          </a:xfrm>
        </p:spPr>
      </p:pic>
    </p:spTree>
    <p:extLst>
      <p:ext uri="{BB962C8B-B14F-4D97-AF65-F5344CB8AC3E}">
        <p14:creationId xmlns:p14="http://schemas.microsoft.com/office/powerpoint/2010/main" val="883776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Картинки по запросу голубой фон для презентаци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19655"/>
            <a:ext cx="12192000" cy="3271368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0" indent="0">
              <a:buNone/>
            </a:pP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Весёловском районе на учете состоит 121 ребенок из категории детей-сирот, детей, оставшихся без попечения родителей, все они воспитываются в семьях опекунов, попечителей, приемных родителей. </a:t>
            </a:r>
          </a:p>
          <a:p>
            <a:pPr marL="0" indent="0">
              <a:buNone/>
            </a:pP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ункционируют 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 приемных семей, в которых воспитываются 32 ребенка. </a:t>
            </a:r>
            <a:endParaRPr lang="ru-RU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Картинки по запросу 80 лет ростовской област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81489"/>
            <a:ext cx="1501254" cy="776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Картинки по запросу десятилетие детства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7570" y="2290638"/>
            <a:ext cx="5108812" cy="34058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Картинки по запросу десятилетие детства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977" y="2508936"/>
            <a:ext cx="5818110" cy="330501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6623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41033"/>
          </a:xfrm>
        </p:spPr>
      </p:pic>
    </p:spTree>
    <p:extLst>
      <p:ext uri="{BB962C8B-B14F-4D97-AF65-F5344CB8AC3E}">
        <p14:creationId xmlns:p14="http://schemas.microsoft.com/office/powerpoint/2010/main" val="2433999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Картинки по запросу голубой фон для презентаци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0555" y="119655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«150 культур Дона»</a:t>
            </a:r>
          </a:p>
        </p:txBody>
      </p:sp>
      <p:pic>
        <p:nvPicPr>
          <p:cNvPr id="2050" name="Picture 2" descr="Картинки по запросу 80 лет ростовской област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81489"/>
            <a:ext cx="1501254" cy="776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4" name="Picture 2" descr="http://vesotobr.ru/images/cms/data/vse_raboty/folder_1/dsc0819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9815" y="358046"/>
            <a:ext cx="4245354" cy="2819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6" name="Picture 4" descr="http://vesotobr.ru/images/cms/data/vse_raboty/folder_1/diplom_pobeditelya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66" y="639745"/>
            <a:ext cx="3696417" cy="5074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60" name="Picture 8" descr="http://vesotobr.ru/images/cms/data/vse_raboty/folder_1/risunok1_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3206" y="3975872"/>
            <a:ext cx="4543774" cy="2555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http://www.versolschool.ru/images/p104_img_4399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7196" y="2090550"/>
            <a:ext cx="4331809" cy="3248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4387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83370"/>
          </a:xfrm>
        </p:spPr>
      </p:pic>
    </p:spTree>
    <p:extLst>
      <p:ext uri="{BB962C8B-B14F-4D97-AF65-F5344CB8AC3E}">
        <p14:creationId xmlns:p14="http://schemas.microsoft.com/office/powerpoint/2010/main" val="2152551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Картинки по запросу голубой фон для презентаци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Объект 1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99443"/>
          </a:xfrm>
        </p:spPr>
      </p:pic>
      <p:pic>
        <p:nvPicPr>
          <p:cNvPr id="2050" name="Picture 2" descr="Картинки по запросу 80 лет ростовской области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81489"/>
            <a:ext cx="1501254" cy="776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0151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 descr="http://chusrayon.ru/sites/default/files/files/2014.09_news/s_novym_uchebnym_godo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099"/>
            <a:ext cx="12192000" cy="6867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7015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Картинки по запросу голубой фон для презентаци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0" y="2244004"/>
            <a:ext cx="12213600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Nautilus Pompilius" panose="02000000000000000000" pitchFamily="50" charset="-52"/>
              </a:rPr>
              <a:t>«Качество образования  – пространство социальной </a:t>
            </a:r>
            <a:endParaRPr lang="ru-RU" sz="4000" b="1" dirty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Nautilus Pompilius" panose="02000000000000000000" pitchFamily="50" charset="-52"/>
            </a:endParaRPr>
          </a:p>
          <a:p>
            <a:pPr algn="ctr"/>
            <a:r>
              <a:rPr lang="ru-RU" sz="4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Nautilus Pompilius" panose="02000000000000000000" pitchFamily="50" charset="-52"/>
              </a:rPr>
              <a:t>ответственности </a:t>
            </a:r>
            <a:r>
              <a:rPr lang="ru-RU" sz="4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Nautilus Pompilius" panose="02000000000000000000" pitchFamily="50" charset="-52"/>
              </a:rPr>
              <a:t>педагогического сообщества: </a:t>
            </a:r>
            <a:endParaRPr lang="ru-RU" sz="4000" b="1" dirty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Nautilus Pompilius" panose="02000000000000000000" pitchFamily="50" charset="-52"/>
            </a:endParaRPr>
          </a:p>
          <a:p>
            <a:pPr algn="ctr"/>
            <a:r>
              <a:rPr lang="ru-RU" sz="4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Nautilus Pompilius" panose="02000000000000000000" pitchFamily="50" charset="-52"/>
              </a:rPr>
              <a:t>достижения</a:t>
            </a:r>
            <a:r>
              <a:rPr lang="ru-RU" sz="4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Nautilus Pompilius" panose="02000000000000000000" pitchFamily="50" charset="-52"/>
              </a:rPr>
              <a:t>, проблемы, перспективы»</a:t>
            </a:r>
          </a:p>
        </p:txBody>
      </p:sp>
      <p:pic>
        <p:nvPicPr>
          <p:cNvPr id="1032" name="Picture 8" descr="Картинки по запросу 80 лет ростовской области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0423" y="5036023"/>
            <a:ext cx="3504156" cy="16854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МБОУ КРАСНООКТЯБРЬСКАЯ СОШ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462" y="174009"/>
            <a:ext cx="1428750" cy="14382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8461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1217</TotalTime>
  <Words>1573</Words>
  <Application>Microsoft Office PowerPoint</Application>
  <PresentationFormat>Широкоэкранный</PresentationFormat>
  <Paragraphs>220</Paragraphs>
  <Slides>49</Slides>
  <Notes>2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49</vt:i4>
      </vt:variant>
    </vt:vector>
  </HeadingPairs>
  <TitlesOfParts>
    <vt:vector size="57" baseType="lpstr">
      <vt:lpstr>Arial</vt:lpstr>
      <vt:lpstr>Calibri</vt:lpstr>
      <vt:lpstr>Calibri Light</vt:lpstr>
      <vt:lpstr>Monotype Corsiva</vt:lpstr>
      <vt:lpstr>Nautilus Pompilius</vt:lpstr>
      <vt:lpstr>Times New Roman</vt:lpstr>
      <vt:lpstr>Тема Office</vt:lpstr>
      <vt:lpstr>Диаграмма</vt:lpstr>
      <vt:lpstr>Презентация PowerPoint</vt:lpstr>
      <vt:lpstr>Презентация PowerPoint</vt:lpstr>
      <vt:lpstr>Весёловский район был образован в 1937 году с районным центром в селе Весёлый Хутор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Качество знаний в образовательных организациях Весёловского района  за 2016-2017 учебный год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Михаил Цехмистренко</dc:creator>
  <cp:lastModifiedBy>Михаил Цехмистренко</cp:lastModifiedBy>
  <cp:revision>49</cp:revision>
  <cp:lastPrinted>2017-09-01T12:13:39Z</cp:lastPrinted>
  <dcterms:created xsi:type="dcterms:W3CDTF">2017-08-27T10:06:32Z</dcterms:created>
  <dcterms:modified xsi:type="dcterms:W3CDTF">2017-09-01T12:55:08Z</dcterms:modified>
</cp:coreProperties>
</file>