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7" r:id="rId1"/>
  </p:sldMasterIdLst>
  <p:notesMasterIdLst>
    <p:notesMasterId r:id="rId46"/>
  </p:notesMasterIdLst>
  <p:handoutMasterIdLst>
    <p:handoutMasterId r:id="rId47"/>
  </p:handoutMasterIdLst>
  <p:sldIdLst>
    <p:sldId id="396" r:id="rId2"/>
    <p:sldId id="410" r:id="rId3"/>
    <p:sldId id="422" r:id="rId4"/>
    <p:sldId id="423" r:id="rId5"/>
    <p:sldId id="424" r:id="rId6"/>
    <p:sldId id="426" r:id="rId7"/>
    <p:sldId id="425" r:id="rId8"/>
    <p:sldId id="432" r:id="rId9"/>
    <p:sldId id="429" r:id="rId10"/>
    <p:sldId id="433" r:id="rId11"/>
    <p:sldId id="434" r:id="rId12"/>
    <p:sldId id="443" r:id="rId13"/>
    <p:sldId id="435" r:id="rId14"/>
    <p:sldId id="437" r:id="rId15"/>
    <p:sldId id="441" r:id="rId16"/>
    <p:sldId id="442" r:id="rId17"/>
    <p:sldId id="439" r:id="rId18"/>
    <p:sldId id="440" r:id="rId19"/>
    <p:sldId id="431" r:id="rId20"/>
    <p:sldId id="430" r:id="rId21"/>
    <p:sldId id="428" r:id="rId22"/>
    <p:sldId id="444" r:id="rId23"/>
    <p:sldId id="445" r:id="rId24"/>
    <p:sldId id="446" r:id="rId25"/>
    <p:sldId id="448" r:id="rId26"/>
    <p:sldId id="449" r:id="rId27"/>
    <p:sldId id="450" r:id="rId28"/>
    <p:sldId id="451" r:id="rId29"/>
    <p:sldId id="452" r:id="rId30"/>
    <p:sldId id="453" r:id="rId31"/>
    <p:sldId id="454" r:id="rId32"/>
    <p:sldId id="463" r:id="rId33"/>
    <p:sldId id="464" r:id="rId34"/>
    <p:sldId id="465" r:id="rId35"/>
    <p:sldId id="456" r:id="rId36"/>
    <p:sldId id="457" r:id="rId37"/>
    <p:sldId id="466" r:id="rId38"/>
    <p:sldId id="455" r:id="rId39"/>
    <p:sldId id="447" r:id="rId40"/>
    <p:sldId id="459" r:id="rId41"/>
    <p:sldId id="460" r:id="rId42"/>
    <p:sldId id="408" r:id="rId43"/>
    <p:sldId id="461" r:id="rId44"/>
    <p:sldId id="462" r:id="rId45"/>
  </p:sldIdLst>
  <p:sldSz cx="9144000" cy="5143500" type="screen16x9"/>
  <p:notesSz cx="6807200" cy="99393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93D5CC6A-CC4C-4C61-8122-387F92320E6E}">
          <p14:sldIdLst>
            <p14:sldId id="396"/>
            <p14:sldId id="410"/>
            <p14:sldId id="422"/>
            <p14:sldId id="423"/>
            <p14:sldId id="424"/>
            <p14:sldId id="426"/>
            <p14:sldId id="425"/>
            <p14:sldId id="432"/>
            <p14:sldId id="429"/>
            <p14:sldId id="433"/>
            <p14:sldId id="434"/>
            <p14:sldId id="443"/>
            <p14:sldId id="435"/>
            <p14:sldId id="437"/>
            <p14:sldId id="441"/>
            <p14:sldId id="442"/>
            <p14:sldId id="439"/>
            <p14:sldId id="440"/>
            <p14:sldId id="431"/>
            <p14:sldId id="430"/>
            <p14:sldId id="428"/>
            <p14:sldId id="444"/>
            <p14:sldId id="445"/>
            <p14:sldId id="446"/>
            <p14:sldId id="448"/>
            <p14:sldId id="449"/>
            <p14:sldId id="450"/>
            <p14:sldId id="451"/>
            <p14:sldId id="452"/>
            <p14:sldId id="453"/>
            <p14:sldId id="454"/>
            <p14:sldId id="463"/>
            <p14:sldId id="464"/>
            <p14:sldId id="465"/>
            <p14:sldId id="456"/>
            <p14:sldId id="457"/>
            <p14:sldId id="466"/>
            <p14:sldId id="455"/>
            <p14:sldId id="447"/>
            <p14:sldId id="459"/>
            <p14:sldId id="460"/>
            <p14:sldId id="408"/>
            <p14:sldId id="461"/>
            <p14:sldId id="46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>
          <p15:clr>
            <a:srgbClr val="A4A3A4"/>
          </p15:clr>
        </p15:guide>
        <p15:guide id="2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3366CC"/>
    <a:srgbClr val="000066"/>
    <a:srgbClr val="006666"/>
    <a:srgbClr val="CCCCFF"/>
    <a:srgbClr val="FF9900"/>
    <a:srgbClr val="FAC090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660B408-B3CF-4A94-85FC-2B1E0A45F4A2}" styleName="Темный стиль 2 —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1EBBBCC-DAD2-459C-BE2E-F6DE35CF9A28}" styleName="Темный стиль 2 — акцент 3/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38" autoAdjust="0"/>
    <p:restoredTop sz="93817" autoAdjust="0"/>
  </p:normalViewPr>
  <p:slideViewPr>
    <p:cSldViewPr>
      <p:cViewPr varScale="1">
        <p:scale>
          <a:sx n="92" d="100"/>
          <a:sy n="92" d="100"/>
        </p:scale>
        <p:origin x="600" y="8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81" d="100"/>
          <a:sy n="81" d="100"/>
        </p:scale>
        <p:origin x="-3168" y="-72"/>
      </p:cViewPr>
      <p:guideLst>
        <p:guide orient="horz" pos="3130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40;&#1088;&#1093;&#1080;&#1074;\&#1052;&#1086;&#1080;%20&#1076;&#1086;&#1082;&#1091;&#1084;&#1077;&#1085;&#1090;&#1099;\&#1040;&#1074;&#1075;&#1091;&#1089;&#1090;&#1086;&#1074;&#1089;&#1082;&#1086;&#1077;%20&#1089;&#1086;&#1074;&#1077;&#1097;&#1072;&#1085;&#1080;&#1077;%202015\&#1041;&#1091;&#1082;&#1083;&#1077;&#1090;\&#1044;&#1080;&#1072;&#1075;&#1088;&#1072;&#1084;&#1084;&#1099;%20&#1076;&#1083;&#1103;%20&#1073;&#1091;&#1082;&#1083;&#1077;&#1090;&#1072;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Лист1!$A$2:$A$5</c:f>
              <c:strCache>
                <c:ptCount val="4"/>
                <c:pt idx="0">
                  <c:v>I уровень</c:v>
                </c:pt>
                <c:pt idx="1">
                  <c:v>II уровень</c:v>
                </c:pt>
                <c:pt idx="2">
                  <c:v>III уровень</c:v>
                </c:pt>
                <c:pt idx="3">
                  <c:v>IV уровень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815</c:v>
                </c:pt>
                <c:pt idx="1">
                  <c:v>1089</c:v>
                </c:pt>
                <c:pt idx="2">
                  <c:v>1210</c:v>
                </c:pt>
                <c:pt idx="3">
                  <c:v>219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Педагогические</a:t>
            </a:r>
            <a:r>
              <a:rPr lang="ru-RU" baseline="0" dirty="0" smtClean="0"/>
              <a:t> </a:t>
            </a:r>
            <a:r>
              <a:rPr lang="ru-RU" dirty="0" smtClean="0"/>
              <a:t>кадры, </a:t>
            </a:r>
            <a:r>
              <a:rPr lang="ru-RU" dirty="0"/>
              <a:t>имеющие высшее образование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4695598485414189E-2"/>
          <c:y val="0.18272466852342076"/>
          <c:w val="0.81960451570954773"/>
          <c:h val="0.7503766343969443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Пед.кадры имеющие высшее образование</c:v>
                </c:pt>
              </c:strCache>
            </c:strRef>
          </c:tx>
          <c:explosion val="7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Лист1!$A$2:$A$3</c:f>
              <c:strCache>
                <c:ptCount val="2"/>
                <c:pt idx="0">
                  <c:v>до 35 лет</c:v>
                </c:pt>
                <c:pt idx="1">
                  <c:v>старше 35 лет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</c:v>
                </c:pt>
                <c:pt idx="1">
                  <c:v>0.8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1407207031641295"/>
          <c:y val="0.2788816089400028"/>
          <c:w val="0.22087368252343548"/>
          <c:h val="0.22052817886135256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Молодые специалисты</c:v>
                </c:pt>
              </c:strCache>
            </c:strRef>
          </c:tx>
          <c:dPt>
            <c:idx val="0"/>
            <c:bubble3D val="0"/>
            <c:explosion val="12"/>
            <c:spPr>
              <a:solidFill>
                <a:schemeClr val="accent1">
                  <a:alpha val="90000"/>
                </a:schemeClr>
              </a:solidFill>
              <a:ln w="19050">
                <a:solidFill>
                  <a:schemeClr val="accent1">
                    <a:lumMod val="75000"/>
                  </a:schemeClr>
                </a:solidFill>
              </a:ln>
              <a:effectLst>
                <a:innerShdw blurRad="114300">
                  <a:schemeClr val="accent1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1">
                    <a:lumMod val="75000"/>
                  </a:schemeClr>
                </a:contourClr>
              </a:sp3d>
            </c:spPr>
          </c:dPt>
          <c:dPt>
            <c:idx val="1"/>
            <c:bubble3D val="0"/>
            <c:explosion val="12"/>
            <c:spPr>
              <a:solidFill>
                <a:schemeClr val="accent2">
                  <a:alpha val="90000"/>
                </a:schemeClr>
              </a:solidFill>
              <a:ln w="19050">
                <a:solidFill>
                  <a:schemeClr val="accent2">
                    <a:lumMod val="75000"/>
                  </a:schemeClr>
                </a:solidFill>
              </a:ln>
              <a:effectLst>
                <a:innerShdw blurRad="114300">
                  <a:schemeClr val="accent2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2">
                    <a:lumMod val="75000"/>
                  </a:schemeClr>
                </a:contourClr>
              </a:sp3d>
            </c:spPr>
          </c:dPt>
          <c:dPt>
            <c:idx val="2"/>
            <c:bubble3D val="0"/>
            <c:explosion val="18"/>
            <c:spPr>
              <a:solidFill>
                <a:schemeClr val="accent3">
                  <a:alpha val="90000"/>
                </a:schemeClr>
              </a:solidFill>
              <a:ln w="19050">
                <a:solidFill>
                  <a:schemeClr val="accent3">
                    <a:lumMod val="75000"/>
                  </a:schemeClr>
                </a:solidFill>
              </a:ln>
              <a:effectLst>
                <a:innerShdw blurRad="114300">
                  <a:schemeClr val="accent3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3">
                    <a:lumMod val="75000"/>
                  </a:schemeClr>
                </a:contourClr>
              </a:sp3d>
            </c:spPr>
          </c:dPt>
          <c:dPt>
            <c:idx val="3"/>
            <c:bubble3D val="0"/>
            <c:spPr>
              <a:solidFill>
                <a:schemeClr val="accent4">
                  <a:alpha val="90000"/>
                </a:schemeClr>
              </a:solidFill>
              <a:ln w="19050">
                <a:solidFill>
                  <a:schemeClr val="accent4">
                    <a:lumMod val="75000"/>
                  </a:schemeClr>
                </a:solidFill>
              </a:ln>
              <a:effectLst>
                <a:innerShdw blurRad="114300">
                  <a:schemeClr val="accent4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4">
                    <a:lumMod val="75000"/>
                  </a:schemeClr>
                </a:contourClr>
              </a:sp3d>
            </c:spPr>
          </c:dPt>
          <c:dLbls>
            <c:dLbl>
              <c:idx val="0"/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1"/>
                  </a:solidFill>
                  <a:round/>
                </a:ln>
                <a:effectLst>
                  <a:outerShdw blurRad="50800" dist="38100" dir="2700000" algn="tl" rotWithShape="0">
                    <a:schemeClr val="accent1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0" i="0" u="none" strike="noStrike" kern="1200" baseline="0">
                      <a:solidFill>
                        <a:schemeClr val="accent1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2"/>
                  </a:solidFill>
                  <a:round/>
                </a:ln>
                <a:effectLst>
                  <a:outerShdw blurRad="50800" dist="38100" dir="2700000" algn="tl" rotWithShape="0">
                    <a:schemeClr val="accent2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0" i="0" u="none" strike="noStrike" kern="1200" baseline="0">
                      <a:solidFill>
                        <a:schemeClr val="accent2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3"/>
                  </a:solidFill>
                  <a:round/>
                </a:ln>
                <a:effectLst>
                  <a:outerShdw blurRad="50800" dist="38100" dir="2700000" algn="tl" rotWithShape="0">
                    <a:schemeClr val="accent3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0" i="0" u="none" strike="noStrike" kern="1200" baseline="0">
                      <a:solidFill>
                        <a:schemeClr val="accent3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4"/>
                  </a:solidFill>
                  <a:round/>
                </a:ln>
                <a:effectLst>
                  <a:outerShdw blurRad="50800" dist="38100" dir="2700000" algn="tl" rotWithShape="0">
                    <a:schemeClr val="accent4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0" i="0" u="none" strike="noStrike" kern="1200" baseline="0">
                      <a:solidFill>
                        <a:schemeClr val="accent4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</c:dLbl>
            <c:spPr>
              <a:solidFill>
                <a:prstClr val="white">
                  <a:alpha val="90000"/>
                </a:prstClr>
              </a:solidFill>
              <a:ln w="12700" cap="flat" cmpd="sng" algn="ctr">
                <a:solidFill>
                  <a:srgbClr val="5FCBEF"/>
                </a:solidFill>
                <a:round/>
              </a:ln>
              <a:effectLst>
                <a:outerShdw blurRad="50800" dist="38100" dir="2700000" algn="tl" rotWithShape="0">
                  <a:srgbClr val="5FCBEF">
                    <a:lumMod val="75000"/>
                    <a:alpha val="40000"/>
                  </a:srgbClr>
                </a:outerShdw>
              </a:effectLst>
            </c:sp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2012-13 уч.год</c:v>
                </c:pt>
                <c:pt idx="1">
                  <c:v>2013-14 уч.год</c:v>
                </c:pt>
                <c:pt idx="2">
                  <c:v>2014-15 уч.год</c:v>
                </c:pt>
                <c:pt idx="3">
                  <c:v>2015-16 уч.год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13</c:v>
                </c:pt>
                <c:pt idx="1">
                  <c:v>5</c:v>
                </c:pt>
                <c:pt idx="2">
                  <c:v>8</c:v>
                </c:pt>
                <c:pt idx="3">
                  <c:v>2</c:v>
                </c:pt>
              </c:numCache>
            </c:numRef>
          </c:val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Молодые специалисты</c:v>
                </c:pt>
              </c:strCache>
            </c:strRef>
          </c:tx>
          <c:dPt>
            <c:idx val="0"/>
            <c:bubble3D val="0"/>
            <c:explosion val="12"/>
            <c:spPr>
              <a:solidFill>
                <a:schemeClr val="accent1">
                  <a:alpha val="90000"/>
                </a:schemeClr>
              </a:solidFill>
              <a:ln w="19050">
                <a:solidFill>
                  <a:schemeClr val="accent1">
                    <a:lumMod val="75000"/>
                  </a:schemeClr>
                </a:solidFill>
              </a:ln>
              <a:effectLst>
                <a:innerShdw blurRad="114300">
                  <a:schemeClr val="accent1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1">
                    <a:lumMod val="75000"/>
                  </a:schemeClr>
                </a:contourClr>
              </a:sp3d>
            </c:spPr>
          </c:dPt>
          <c:dPt>
            <c:idx val="1"/>
            <c:bubble3D val="0"/>
            <c:explosion val="12"/>
            <c:spPr>
              <a:solidFill>
                <a:schemeClr val="accent2">
                  <a:alpha val="90000"/>
                </a:schemeClr>
              </a:solidFill>
              <a:ln w="19050">
                <a:solidFill>
                  <a:schemeClr val="accent2">
                    <a:lumMod val="75000"/>
                  </a:schemeClr>
                </a:solidFill>
              </a:ln>
              <a:effectLst>
                <a:innerShdw blurRad="114300">
                  <a:schemeClr val="accent2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2">
                    <a:lumMod val="75000"/>
                  </a:schemeClr>
                </a:contourClr>
              </a:sp3d>
            </c:spPr>
          </c:dPt>
          <c:dPt>
            <c:idx val="2"/>
            <c:bubble3D val="0"/>
            <c:explosion val="18"/>
            <c:spPr>
              <a:solidFill>
                <a:schemeClr val="accent3">
                  <a:alpha val="90000"/>
                </a:schemeClr>
              </a:solidFill>
              <a:ln w="19050">
                <a:solidFill>
                  <a:schemeClr val="accent3">
                    <a:lumMod val="75000"/>
                  </a:schemeClr>
                </a:solidFill>
              </a:ln>
              <a:effectLst>
                <a:innerShdw blurRad="114300">
                  <a:schemeClr val="accent3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3">
                    <a:lumMod val="75000"/>
                  </a:schemeClr>
                </a:contourClr>
              </a:sp3d>
            </c:spPr>
          </c:dPt>
          <c:dLbls>
            <c:dLbl>
              <c:idx val="0"/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1"/>
                  </a:solidFill>
                  <a:round/>
                </a:ln>
                <a:effectLst>
                  <a:outerShdw blurRad="50800" dist="38100" dir="2700000" algn="tl" rotWithShape="0">
                    <a:schemeClr val="accent1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0" i="0" u="none" strike="noStrike" kern="1200" baseline="0">
                      <a:solidFill>
                        <a:schemeClr val="accent1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2"/>
                  </a:solidFill>
                  <a:round/>
                </a:ln>
                <a:effectLst>
                  <a:outerShdw blurRad="50800" dist="38100" dir="2700000" algn="tl" rotWithShape="0">
                    <a:schemeClr val="accent2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0" i="0" u="none" strike="noStrike" kern="1200" baseline="0">
                      <a:solidFill>
                        <a:schemeClr val="accent2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3"/>
                  </a:solidFill>
                  <a:round/>
                </a:ln>
                <a:effectLst>
                  <a:outerShdw blurRad="50800" dist="38100" dir="2700000" algn="tl" rotWithShape="0">
                    <a:schemeClr val="accent3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0" i="0" u="none" strike="noStrike" kern="1200" baseline="0">
                      <a:solidFill>
                        <a:schemeClr val="accent3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</c:dLbl>
            <c:spPr>
              <a:solidFill>
                <a:prstClr val="white">
                  <a:alpha val="90000"/>
                </a:prstClr>
              </a:solidFill>
              <a:ln w="12700" cap="flat" cmpd="sng" algn="ctr">
                <a:solidFill>
                  <a:srgbClr val="5FCBEF"/>
                </a:solidFill>
                <a:round/>
              </a:ln>
              <a:effectLst>
                <a:outerShdw blurRad="50800" dist="38100" dir="2700000" algn="tl" rotWithShape="0">
                  <a:srgbClr val="5FCBEF">
                    <a:lumMod val="75000"/>
                    <a:alpha val="40000"/>
                  </a:srgbClr>
                </a:outerShdw>
              </a:effectLst>
            </c:sp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первая и высшая квалификационная категория</c:v>
                </c:pt>
                <c:pt idx="1">
                  <c:v>без категории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0.31</c:v>
                </c:pt>
                <c:pt idx="1">
                  <c:v>0.69</c:v>
                </c:pt>
              </c:numCache>
            </c:numRef>
          </c:val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2014-2015</a:t>
            </a:r>
          </a:p>
        </c:rich>
      </c:tx>
      <c:layout>
        <c:manualLayout>
          <c:xMode val="edge"/>
          <c:yMode val="edge"/>
          <c:x val="0.120066724612298"/>
          <c:y val="2.578799470703100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5398360651267049E-2"/>
          <c:y val="0.15433443754957346"/>
          <c:w val="0.48374477647351855"/>
          <c:h val="0.7427499895635618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2014-2015</c:v>
                </c:pt>
              </c:strCache>
            </c:strRef>
          </c:tx>
          <c:explosion val="12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Лист1!$A$2:$A$8</c:f>
              <c:strCache>
                <c:ptCount val="7"/>
                <c:pt idx="0">
                  <c:v>Веселовская СОШ №1(10 кл. социальный. Естественно-научный, 11 кл. социальный, естественно-научный, информационно-математический, оборонно-спортивный)</c:v>
                </c:pt>
                <c:pt idx="1">
                  <c:v>Краснооктябрьская СОШ (10 кл. химико-биологическая группа, 11 кл. гуманитарная и биологическая группа)</c:v>
                </c:pt>
                <c:pt idx="2">
                  <c:v>Ленинская СОШ (10 кл. социальтно-экономический профиль)</c:v>
                </c:pt>
                <c:pt idx="3">
                  <c:v>Веселовская СОШ №2(10, 11 кл. социально-экономический профиль)</c:v>
                </c:pt>
                <c:pt idx="4">
                  <c:v>Верхнесоленовская СОШ: 11 кл. группа химико-биологический профиль</c:v>
                </c:pt>
                <c:pt idx="5">
                  <c:v>Позднеевская СОШ (10 кл. группа, химико-биологический профиль)</c:v>
                </c:pt>
                <c:pt idx="6">
                  <c:v> нет профилей: Малозападенская СОШ,  Багаевская СОШ, Кировская СОШ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25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35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1222302572657419"/>
          <c:y val="0"/>
          <c:w val="0.48777697427342576"/>
          <c:h val="1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2015-2016</a:t>
            </a:r>
          </a:p>
        </c:rich>
      </c:tx>
      <c:layout>
        <c:manualLayout>
          <c:xMode val="edge"/>
          <c:yMode val="edge"/>
          <c:x val="5.9985730190379394E-2"/>
          <c:y val="3.4739406059259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2015-2016</c:v>
                </c:pt>
              </c:strCache>
            </c:strRef>
          </c:tx>
          <c:explosion val="7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Лист1!$A$2:$A$7</c:f>
              <c:strCache>
                <c:ptCount val="6"/>
                <c:pt idx="0">
                  <c:v>Весёловская СОШ №1 10,11 кл. индивидуальные учебные планы (Социальное направление, естественно-математическое, информационно-математический)</c:v>
                </c:pt>
                <c:pt idx="1">
                  <c:v>Краснооктябрьская СОШ 11 кл, группа (биолого-обществоведческое направление)</c:v>
                </c:pt>
                <c:pt idx="2">
                  <c:v>Ленинская СОШ 11 кл. (социально-экономическое направление)</c:v>
                </c:pt>
                <c:pt idx="3">
                  <c:v>Весёловская СОШ №2 11 кл. (социально-экономическое направление)</c:v>
                </c:pt>
                <c:pt idx="4">
                  <c:v>Позднеевская СОШ 10 кл.группа (социально-гуманитарное направление), 11 кл. (биолого-химическое направление)</c:v>
                </c:pt>
                <c:pt idx="5">
                  <c:v>нет профилей в МБОУ Верхнесолёновская СОШ, Багаевская СОШ, Кировская СОШ, Малозападенская СОШ.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5</c:v>
                </c:pt>
                <c:pt idx="1">
                  <c:v>1.4</c:v>
                </c:pt>
                <c:pt idx="2">
                  <c:v>1.4</c:v>
                </c:pt>
                <c:pt idx="3">
                  <c:v>1.4</c:v>
                </c:pt>
                <c:pt idx="4">
                  <c:v>3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0935768854880024"/>
          <c:y val="3.1453786279638955E-2"/>
          <c:w val="0.36234892557244863"/>
          <c:h val="0.95458248746772245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0010493711508016E-2"/>
          <c:y val="0.12319732760677643"/>
          <c:w val="0.82563049184069381"/>
          <c:h val="0.74651395848246238"/>
        </c:manualLayout>
      </c:layout>
      <c:lineChart>
        <c:grouping val="standar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5855496"/>
        <c:axId val="255855104"/>
      </c:lineChart>
      <c:catAx>
        <c:axId val="255855496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255855104"/>
        <c:crosses val="autoZero"/>
        <c:auto val="1"/>
        <c:lblAlgn val="ctr"/>
        <c:lblOffset val="100"/>
        <c:noMultiLvlLbl val="0"/>
      </c:catAx>
      <c:valAx>
        <c:axId val="255855104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25585549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chemeClr val="accent1">
        <a:lumMod val="20000"/>
        <a:lumOff val="80000"/>
      </a:schemeClr>
    </a:solidFill>
    <a:ln>
      <a:noFill/>
    </a:ln>
  </c:spPr>
  <c:externalData r:id="rId1">
    <c:autoUpdate val="1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"/>
          <c:y val="0"/>
          <c:w val="0.9223975113876236"/>
          <c:h val="0.73722986204471286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55857064"/>
        <c:axId val="255853928"/>
        <c:axId val="0"/>
      </c:bar3DChart>
      <c:catAx>
        <c:axId val="2558570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2"/>
                </a:solidFill>
              </a:defRPr>
            </a:pPr>
            <a:endParaRPr lang="ru-RU"/>
          </a:p>
        </c:txPr>
        <c:crossAx val="255853928"/>
        <c:crosses val="autoZero"/>
        <c:auto val="1"/>
        <c:lblAlgn val="ctr"/>
        <c:lblOffset val="100"/>
        <c:noMultiLvlLbl val="0"/>
      </c:catAx>
      <c:valAx>
        <c:axId val="25585392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55857064"/>
        <c:crosses val="autoZero"/>
        <c:crossBetween val="between"/>
      </c:valAx>
      <c:spPr>
        <a:solidFill>
          <a:schemeClr val="accent1">
            <a:lumMod val="20000"/>
            <a:lumOff val="80000"/>
          </a:schemeClr>
        </a:solidFill>
      </c:spPr>
    </c:plotArea>
    <c:plotVisOnly val="1"/>
    <c:dispBlanksAs val="gap"/>
    <c:showDLblsOverMax val="0"/>
  </c:chart>
  <c:spPr>
    <a:solidFill>
      <a:schemeClr val="accent1">
        <a:lumMod val="20000"/>
        <a:lumOff val="80000"/>
      </a:schemeClr>
    </a:solidFill>
  </c:sp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63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330" b="0" i="0" u="none" strike="noStrike" kern="1200" baseline="0">
      <a:effectLst/>
    </cs:defRPr>
    <cs:bodyPr rot="0" spcFirstLastPara="1" vertOverflow="clip" horzOverflow="clip" vert="horz" wrap="square" lIns="38100" tIns="19050" rIns="38100" bIns="19050" anchor="ctr" anchorCtr="1">
      <a:spAutoFit/>
    </cs:bodyPr>
  </cs:dataLabel>
  <cs:dataLabelCallout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330" b="0" i="0" u="none" strike="noStrike" kern="1200" baseline="0">
      <a:effectLst/>
    </cs:defRPr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tx1"/>
    </cs:fontRef>
    <cs:spPr>
      <a:solidFill>
        <a:schemeClr val="phClr">
          <a:alpha val="90000"/>
        </a:schemeClr>
      </a:solidFill>
      <a:ln w="19050">
        <a:solidFill>
          <a:schemeClr val="phClr">
            <a:lumMod val="75000"/>
          </a:schemeClr>
        </a:solidFill>
      </a:ln>
      <a:effectLst>
        <a:innerShdw blurRad="114300">
          <a:schemeClr val="phClr">
            <a:lumMod val="75000"/>
          </a:schemeClr>
        </a:innerShdw>
      </a:effectLst>
      <a:scene3d>
        <a:camera prst="orthographicFront"/>
        <a:lightRig rig="threePt" dir="t"/>
      </a:scene3d>
      <a:sp3d contourW="19050" prstMaterial="flat">
        <a:contourClr>
          <a:schemeClr val="accent4">
            <a:lumMod val="75000"/>
          </a:schemeClr>
        </a:contourClr>
      </a:sp3d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63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330" b="0" i="0" u="none" strike="noStrike" kern="1200" baseline="0">
      <a:effectLst/>
    </cs:defRPr>
    <cs:bodyPr rot="0" spcFirstLastPara="1" vertOverflow="clip" horzOverflow="clip" vert="horz" wrap="square" lIns="38100" tIns="19050" rIns="38100" bIns="19050" anchor="ctr" anchorCtr="1">
      <a:spAutoFit/>
    </cs:bodyPr>
  </cs:dataLabel>
  <cs:dataLabelCallout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330" b="0" i="0" u="none" strike="noStrike" kern="1200" baseline="0">
      <a:effectLst/>
    </cs:defRPr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tx1"/>
    </cs:fontRef>
    <cs:spPr>
      <a:solidFill>
        <a:schemeClr val="phClr">
          <a:alpha val="90000"/>
        </a:schemeClr>
      </a:solidFill>
      <a:ln w="19050">
        <a:solidFill>
          <a:schemeClr val="phClr">
            <a:lumMod val="75000"/>
          </a:schemeClr>
        </a:solidFill>
      </a:ln>
      <a:effectLst>
        <a:innerShdw blurRad="114300">
          <a:schemeClr val="phClr">
            <a:lumMod val="75000"/>
          </a:schemeClr>
        </a:innerShdw>
      </a:effectLst>
      <a:scene3d>
        <a:camera prst="orthographicFront"/>
        <a:lightRig rig="threePt" dir="t"/>
      </a:scene3d>
      <a:sp3d contourW="19050" prstMaterial="flat">
        <a:contourClr>
          <a:schemeClr val="accent4">
            <a:lumMod val="75000"/>
          </a:schemeClr>
        </a:contourClr>
      </a:sp3d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06457E-FC53-42D9-AA28-E00EA8F9EB86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4E1F7F-89E5-4A21-AB32-7786267B90E5}">
      <dgm:prSet phldrT="[Текст]" custT="1"/>
      <dgm:spPr>
        <a:solidFill>
          <a:schemeClr val="bg1">
            <a:alpha val="90000"/>
          </a:schemeClr>
        </a:solidFill>
        <a:ln>
          <a:solidFill>
            <a:srgbClr val="000066"/>
          </a:solidFill>
        </a:ln>
      </dgm:spPr>
      <dgm:t>
        <a:bodyPr/>
        <a:lstStyle/>
        <a:p>
          <a:r>
            <a:rPr lang="ru-RU" sz="1600" b="1" dirty="0" smtClean="0">
              <a:solidFill>
                <a:srgbClr val="C00000"/>
              </a:solidFill>
              <a:latin typeface="+mn-lt"/>
              <a:cs typeface="Arial" pitchFamily="34" charset="0"/>
            </a:rPr>
            <a:t>62,7 </a:t>
          </a:r>
          <a:r>
            <a:rPr lang="ru-RU" sz="1600" b="1" dirty="0" smtClean="0">
              <a:solidFill>
                <a:schemeClr val="tx2"/>
              </a:solidFill>
              <a:latin typeface="+mn-lt"/>
              <a:cs typeface="Arial" pitchFamily="34" charset="0"/>
            </a:rPr>
            <a:t>средний тестовый балл по </a:t>
          </a:r>
          <a:r>
            <a:rPr lang="ru-RU" sz="1600" b="1" dirty="0" smtClean="0">
              <a:solidFill>
                <a:srgbClr val="C00000"/>
              </a:solidFill>
              <a:latin typeface="+mn-lt"/>
              <a:cs typeface="Arial" pitchFamily="34" charset="0"/>
            </a:rPr>
            <a:t>химии </a:t>
          </a:r>
          <a:r>
            <a:rPr lang="ru-RU" sz="1600" b="1" dirty="0" smtClean="0">
              <a:solidFill>
                <a:schemeClr val="tx2"/>
              </a:solidFill>
              <a:latin typeface="+mn-lt"/>
              <a:cs typeface="Arial" pitchFamily="34" charset="0"/>
            </a:rPr>
            <a:t>(средний по </a:t>
          </a:r>
          <a:r>
            <a:rPr lang="ru-RU" sz="1600" b="1" dirty="0" smtClean="0">
              <a:solidFill>
                <a:schemeClr val="tx2"/>
              </a:solidFill>
              <a:latin typeface="+mn-lt"/>
              <a:cs typeface="Arial" pitchFamily="34" charset="0"/>
            </a:rPr>
            <a:t>области </a:t>
          </a:r>
          <a:r>
            <a:rPr lang="ru-RU" sz="1600" b="1" dirty="0" smtClean="0">
              <a:solidFill>
                <a:schemeClr val="tx2"/>
              </a:solidFill>
              <a:latin typeface="+mn-lt"/>
              <a:cs typeface="Arial" pitchFamily="34" charset="0"/>
            </a:rPr>
            <a:t>- </a:t>
          </a:r>
          <a:r>
            <a:rPr lang="ru-RU" sz="1600" b="1" dirty="0" smtClean="0">
              <a:solidFill>
                <a:schemeClr val="tx2"/>
              </a:solidFill>
              <a:latin typeface="+mn-lt"/>
              <a:cs typeface="Arial" pitchFamily="34" charset="0"/>
            </a:rPr>
            <a:t>57,0 </a:t>
          </a:r>
          <a:r>
            <a:rPr lang="ru-RU" sz="1600" b="1" dirty="0" smtClean="0">
              <a:solidFill>
                <a:schemeClr val="tx2"/>
              </a:solidFill>
              <a:latin typeface="+mn-lt"/>
              <a:cs typeface="Arial" pitchFamily="34" charset="0"/>
            </a:rPr>
            <a:t>балла)</a:t>
          </a:r>
          <a:endParaRPr lang="ru-RU" sz="1600" dirty="0">
            <a:solidFill>
              <a:schemeClr val="tx2"/>
            </a:solidFill>
            <a:latin typeface="+mn-lt"/>
          </a:endParaRPr>
        </a:p>
      </dgm:t>
    </dgm:pt>
    <dgm:pt modelId="{61ACE3DC-EAF3-433C-9E2C-108C8E7F3DB4}" type="parTrans" cxnId="{7EA4DD62-6B08-4B0C-AC86-937947CF7E38}">
      <dgm:prSet/>
      <dgm:spPr>
        <a:solidFill>
          <a:srgbClr val="000066"/>
        </a:solidFill>
        <a:ln>
          <a:solidFill>
            <a:srgbClr val="000066"/>
          </a:solidFill>
        </a:ln>
      </dgm:spPr>
      <dgm:t>
        <a:bodyPr/>
        <a:lstStyle/>
        <a:p>
          <a:endParaRPr lang="ru-RU">
            <a:solidFill>
              <a:srgbClr val="000066"/>
            </a:solidFill>
          </a:endParaRPr>
        </a:p>
      </dgm:t>
    </dgm:pt>
    <dgm:pt modelId="{50F18CAB-3EA9-427F-BCF7-36E974AEBBA0}" type="sibTrans" cxnId="{7EA4DD62-6B08-4B0C-AC86-937947CF7E38}">
      <dgm:prSet/>
      <dgm:spPr/>
      <dgm:t>
        <a:bodyPr/>
        <a:lstStyle/>
        <a:p>
          <a:endParaRPr lang="ru-RU"/>
        </a:p>
      </dgm:t>
    </dgm:pt>
    <dgm:pt modelId="{AC458753-A17C-49F2-8011-8EF42E05FB80}">
      <dgm:prSet phldrT="[Текст]" custT="1"/>
      <dgm:spPr>
        <a:ln>
          <a:solidFill>
            <a:srgbClr val="000066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400" b="1" baseline="0" dirty="0" smtClean="0">
              <a:solidFill>
                <a:srgbClr val="C00000"/>
              </a:solidFill>
              <a:latin typeface="+mn-lt"/>
              <a:cs typeface="Arial" pitchFamily="34" charset="0"/>
            </a:rPr>
            <a:t>48,22 </a:t>
          </a:r>
          <a:r>
            <a:rPr lang="ru-RU" sz="1400" b="1" baseline="0" dirty="0" smtClean="0">
              <a:solidFill>
                <a:schemeClr val="tx2"/>
              </a:solidFill>
              <a:latin typeface="+mn-lt"/>
              <a:cs typeface="Arial" pitchFamily="34" charset="0"/>
            </a:rPr>
            <a:t>средний тестовый балл по </a:t>
          </a:r>
          <a:r>
            <a:rPr lang="ru-RU" sz="1400" b="1" baseline="0" dirty="0" smtClean="0">
              <a:solidFill>
                <a:srgbClr val="C00000"/>
              </a:solidFill>
              <a:latin typeface="+mn-lt"/>
              <a:cs typeface="Arial" pitchFamily="34" charset="0"/>
            </a:rPr>
            <a:t>биологии </a:t>
          </a:r>
          <a:r>
            <a:rPr lang="ru-RU" sz="1400" b="1" baseline="0" dirty="0" smtClean="0">
              <a:solidFill>
                <a:schemeClr val="tx2"/>
              </a:solidFill>
              <a:latin typeface="+mn-lt"/>
              <a:cs typeface="Arial" pitchFamily="34" charset="0"/>
            </a:rPr>
            <a:t>(средний по </a:t>
          </a:r>
          <a:r>
            <a:rPr lang="ru-RU" sz="1400" b="1" baseline="0" dirty="0" smtClean="0">
              <a:solidFill>
                <a:schemeClr val="tx2"/>
              </a:solidFill>
              <a:latin typeface="+mn-lt"/>
              <a:cs typeface="Arial" pitchFamily="34" charset="0"/>
            </a:rPr>
            <a:t>области </a:t>
          </a:r>
          <a:r>
            <a:rPr lang="ru-RU" sz="1400" b="1" baseline="0" dirty="0" smtClean="0">
              <a:solidFill>
                <a:schemeClr val="tx2"/>
              </a:solidFill>
              <a:latin typeface="+mn-lt"/>
              <a:cs typeface="Arial" pitchFamily="34" charset="0"/>
            </a:rPr>
            <a:t>- 53,6 балла)</a:t>
          </a:r>
          <a:endParaRPr lang="ru-RU" sz="1400" baseline="0" dirty="0">
            <a:solidFill>
              <a:schemeClr val="tx2"/>
            </a:solidFill>
            <a:latin typeface="+mn-lt"/>
          </a:endParaRPr>
        </a:p>
      </dgm:t>
    </dgm:pt>
    <dgm:pt modelId="{835692E3-A4BB-4439-B4F4-6504E2275D51}" type="parTrans" cxnId="{5E0A2C77-DF44-4E10-A60A-49AAD7A0F58F}">
      <dgm:prSet/>
      <dgm:spPr>
        <a:solidFill>
          <a:srgbClr val="000066"/>
        </a:solidFill>
        <a:ln>
          <a:solidFill>
            <a:srgbClr val="000066"/>
          </a:solidFill>
        </a:ln>
      </dgm:spPr>
      <dgm:t>
        <a:bodyPr/>
        <a:lstStyle/>
        <a:p>
          <a:endParaRPr lang="ru-RU">
            <a:solidFill>
              <a:srgbClr val="000066"/>
            </a:solidFill>
          </a:endParaRPr>
        </a:p>
      </dgm:t>
    </dgm:pt>
    <dgm:pt modelId="{25FE83FC-B53E-4FBA-B97C-74C8DA345370}" type="sibTrans" cxnId="{5E0A2C77-DF44-4E10-A60A-49AAD7A0F58F}">
      <dgm:prSet/>
      <dgm:spPr/>
      <dgm:t>
        <a:bodyPr/>
        <a:lstStyle/>
        <a:p>
          <a:endParaRPr lang="ru-RU"/>
        </a:p>
      </dgm:t>
    </dgm:pt>
    <dgm:pt modelId="{A5A5799F-D680-406C-B375-84458CCF6D48}">
      <dgm:prSet phldrT="[Текст]" custT="1"/>
      <dgm:spPr>
        <a:solidFill>
          <a:schemeClr val="bg1"/>
        </a:solidFill>
        <a:ln>
          <a:solidFill>
            <a:srgbClr val="000066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i="0" dirty="0" smtClean="0">
              <a:solidFill>
                <a:srgbClr val="C00000"/>
              </a:solidFill>
            </a:rPr>
            <a:t>Результаты </a:t>
          </a:r>
          <a:r>
            <a:rPr lang="ru-RU" sz="1600" b="1" i="0" dirty="0" smtClean="0">
              <a:solidFill>
                <a:srgbClr val="C00000"/>
              </a:solidFill>
            </a:rPr>
            <a:t>ЕГЭ</a:t>
          </a:r>
          <a:endParaRPr lang="ru-RU" sz="1600" b="1" i="0" dirty="0">
            <a:solidFill>
              <a:schemeClr val="tx2"/>
            </a:solidFill>
          </a:endParaRPr>
        </a:p>
      </dgm:t>
    </dgm:pt>
    <dgm:pt modelId="{8A33C29D-B6DF-4B90-9913-72CA1C0D65FE}" type="sibTrans" cxnId="{B1A04A0C-6ADC-4E6C-B01C-275F12E6E375}">
      <dgm:prSet/>
      <dgm:spPr/>
      <dgm:t>
        <a:bodyPr/>
        <a:lstStyle/>
        <a:p>
          <a:endParaRPr lang="ru-RU"/>
        </a:p>
      </dgm:t>
    </dgm:pt>
    <dgm:pt modelId="{8CD7D4BB-30B7-4AAF-B866-F47830103C90}" type="parTrans" cxnId="{B1A04A0C-6ADC-4E6C-B01C-275F12E6E375}">
      <dgm:prSet/>
      <dgm:spPr/>
      <dgm:t>
        <a:bodyPr/>
        <a:lstStyle/>
        <a:p>
          <a:endParaRPr lang="ru-RU"/>
        </a:p>
      </dgm:t>
    </dgm:pt>
    <dgm:pt modelId="{E47F2633-0751-4848-B3F5-0D3DA96A6436}">
      <dgm:prSet phldrT="[Текст]" custT="1"/>
      <dgm:spPr>
        <a:ln>
          <a:solidFill>
            <a:srgbClr val="000066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baseline="0" dirty="0" smtClean="0">
              <a:solidFill>
                <a:srgbClr val="C00000"/>
              </a:solidFill>
              <a:latin typeface="+mn-lt"/>
            </a:rPr>
            <a:t>53 </a:t>
          </a:r>
          <a:r>
            <a:rPr lang="ru-RU" sz="1600" b="1" baseline="0" dirty="0" smtClean="0">
              <a:solidFill>
                <a:schemeClr val="tx2"/>
              </a:solidFill>
              <a:latin typeface="+mn-lt"/>
            </a:rPr>
            <a:t> </a:t>
          </a:r>
          <a:r>
            <a:rPr lang="ru-RU" sz="1600" b="1" baseline="0" dirty="0" smtClean="0">
              <a:solidFill>
                <a:schemeClr val="tx2"/>
              </a:solidFill>
              <a:latin typeface="+mn-lt"/>
            </a:rPr>
            <a:t>средний тестовый балл по </a:t>
          </a:r>
          <a:r>
            <a:rPr lang="ru-RU" sz="1600" b="1" baseline="0" dirty="0" smtClean="0">
              <a:solidFill>
                <a:srgbClr val="C00000"/>
              </a:solidFill>
              <a:latin typeface="+mn-lt"/>
            </a:rPr>
            <a:t>литературе</a:t>
          </a:r>
          <a:r>
            <a:rPr lang="ru-RU" sz="1600" b="1" baseline="0" dirty="0" smtClean="0">
              <a:solidFill>
                <a:schemeClr val="tx2"/>
              </a:solidFill>
              <a:latin typeface="+mn-lt"/>
            </a:rPr>
            <a:t> (средний балл по </a:t>
          </a:r>
          <a:r>
            <a:rPr lang="ru-RU" sz="1600" b="1" baseline="0" dirty="0" smtClean="0">
              <a:solidFill>
                <a:schemeClr val="tx2"/>
              </a:solidFill>
              <a:latin typeface="+mn-lt"/>
            </a:rPr>
            <a:t>области </a:t>
          </a:r>
          <a:r>
            <a:rPr lang="ru-RU" sz="1600" b="1" baseline="0" dirty="0" smtClean="0">
              <a:solidFill>
                <a:schemeClr val="tx2"/>
              </a:solidFill>
              <a:latin typeface="+mn-lt"/>
            </a:rPr>
            <a:t>- </a:t>
          </a:r>
          <a:r>
            <a:rPr lang="ru-RU" sz="1600" b="1" baseline="0" dirty="0" smtClean="0">
              <a:solidFill>
                <a:schemeClr val="tx2"/>
              </a:solidFill>
              <a:latin typeface="+mn-lt"/>
            </a:rPr>
            <a:t>56,8 </a:t>
          </a:r>
          <a:r>
            <a:rPr lang="ru-RU" sz="1600" b="1" baseline="0" dirty="0" smtClean="0">
              <a:solidFill>
                <a:schemeClr val="tx2"/>
              </a:solidFill>
              <a:latin typeface="+mn-lt"/>
            </a:rPr>
            <a:t>балла)</a:t>
          </a:r>
          <a:endParaRPr lang="ru-RU" sz="1600" b="1" baseline="0" dirty="0">
            <a:solidFill>
              <a:schemeClr val="tx2"/>
            </a:solidFill>
            <a:latin typeface="+mn-lt"/>
          </a:endParaRPr>
        </a:p>
      </dgm:t>
    </dgm:pt>
    <dgm:pt modelId="{5FAC4834-5156-4E72-BE58-3574D7B5AA66}" type="parTrans" cxnId="{28E7C2D5-6416-4CEE-8A48-614D898844ED}">
      <dgm:prSet/>
      <dgm:spPr/>
      <dgm:t>
        <a:bodyPr/>
        <a:lstStyle/>
        <a:p>
          <a:endParaRPr lang="ru-RU"/>
        </a:p>
      </dgm:t>
    </dgm:pt>
    <dgm:pt modelId="{ED1AB296-63AF-4744-AF2A-601680C11493}" type="sibTrans" cxnId="{28E7C2D5-6416-4CEE-8A48-614D898844ED}">
      <dgm:prSet/>
      <dgm:spPr/>
      <dgm:t>
        <a:bodyPr/>
        <a:lstStyle/>
        <a:p>
          <a:endParaRPr lang="ru-RU"/>
        </a:p>
      </dgm:t>
    </dgm:pt>
    <dgm:pt modelId="{0B04201C-1399-406B-878C-6C10B10D1C94}" type="pres">
      <dgm:prSet presAssocID="{4206457E-FC53-42D9-AA28-E00EA8F9EB8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CB6CA6C-D788-456E-A65B-39616ADD4A44}" type="pres">
      <dgm:prSet presAssocID="{A5A5799F-D680-406C-B375-84458CCF6D48}" presName="root" presStyleCnt="0"/>
      <dgm:spPr/>
    </dgm:pt>
    <dgm:pt modelId="{FD9BC004-B4E4-47EE-8C31-2EB10A1375F8}" type="pres">
      <dgm:prSet presAssocID="{A5A5799F-D680-406C-B375-84458CCF6D48}" presName="rootComposite" presStyleCnt="0"/>
      <dgm:spPr/>
    </dgm:pt>
    <dgm:pt modelId="{F5D2F54E-8CB4-4224-9FBD-3D9D3AB51E76}" type="pres">
      <dgm:prSet presAssocID="{A5A5799F-D680-406C-B375-84458CCF6D48}" presName="rootText" presStyleLbl="node1" presStyleIdx="0" presStyleCnt="1" custScaleX="302174" custScaleY="90156" custLinFactNeighborX="-43" custLinFactNeighborY="4624"/>
      <dgm:spPr/>
      <dgm:t>
        <a:bodyPr/>
        <a:lstStyle/>
        <a:p>
          <a:endParaRPr lang="ru-RU"/>
        </a:p>
      </dgm:t>
    </dgm:pt>
    <dgm:pt modelId="{9F782885-08CC-4344-AE53-81CE9E7A5A5D}" type="pres">
      <dgm:prSet presAssocID="{A5A5799F-D680-406C-B375-84458CCF6D48}" presName="rootConnector" presStyleLbl="node1" presStyleIdx="0" presStyleCnt="1"/>
      <dgm:spPr/>
      <dgm:t>
        <a:bodyPr/>
        <a:lstStyle/>
        <a:p>
          <a:endParaRPr lang="ru-RU"/>
        </a:p>
      </dgm:t>
    </dgm:pt>
    <dgm:pt modelId="{7D3EB33C-D750-42E0-9CC8-E3E6A845B21F}" type="pres">
      <dgm:prSet presAssocID="{A5A5799F-D680-406C-B375-84458CCF6D48}" presName="childShape" presStyleCnt="0"/>
      <dgm:spPr/>
    </dgm:pt>
    <dgm:pt modelId="{9A49D035-9110-4BEA-B9D5-6E88D700A816}" type="pres">
      <dgm:prSet presAssocID="{61ACE3DC-EAF3-433C-9E2C-108C8E7F3DB4}" presName="Name13" presStyleLbl="parChTrans1D2" presStyleIdx="0" presStyleCnt="3"/>
      <dgm:spPr/>
      <dgm:t>
        <a:bodyPr/>
        <a:lstStyle/>
        <a:p>
          <a:endParaRPr lang="ru-RU"/>
        </a:p>
      </dgm:t>
    </dgm:pt>
    <dgm:pt modelId="{5849E2FA-1CA5-4B66-9801-615D5FC918FC}" type="pres">
      <dgm:prSet presAssocID="{5D4E1F7F-89E5-4A21-AB32-7786267B90E5}" presName="childText" presStyleLbl="bgAcc1" presStyleIdx="0" presStyleCnt="3" custScaleX="348764" custScaleY="899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5D1006-0AFE-465A-B622-197869D1917D}" type="pres">
      <dgm:prSet presAssocID="{835692E3-A4BB-4439-B4F4-6504E2275D51}" presName="Name13" presStyleLbl="parChTrans1D2" presStyleIdx="1" presStyleCnt="3"/>
      <dgm:spPr/>
      <dgm:t>
        <a:bodyPr/>
        <a:lstStyle/>
        <a:p>
          <a:endParaRPr lang="ru-RU"/>
        </a:p>
      </dgm:t>
    </dgm:pt>
    <dgm:pt modelId="{81AE436D-CDEF-4221-BACA-3519E44DD544}" type="pres">
      <dgm:prSet presAssocID="{AC458753-A17C-49F2-8011-8EF42E05FB80}" presName="childText" presStyleLbl="bgAcc1" presStyleIdx="1" presStyleCnt="3" custScaleX="349639" custScaleY="771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AF34FE-4086-431B-AA37-499B83AF5AD0}" type="pres">
      <dgm:prSet presAssocID="{5FAC4834-5156-4E72-BE58-3574D7B5AA66}" presName="Name13" presStyleLbl="parChTrans1D2" presStyleIdx="2" presStyleCnt="3"/>
      <dgm:spPr/>
      <dgm:t>
        <a:bodyPr/>
        <a:lstStyle/>
        <a:p>
          <a:endParaRPr lang="ru-RU"/>
        </a:p>
      </dgm:t>
    </dgm:pt>
    <dgm:pt modelId="{6264ED14-92CB-4CF7-A33E-486D8C5B2459}" type="pres">
      <dgm:prSet presAssocID="{E47F2633-0751-4848-B3F5-0D3DA96A6436}" presName="childText" presStyleLbl="bgAcc1" presStyleIdx="2" presStyleCnt="3" custScaleX="351580" custScaleY="899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1B9C6B4-B8E4-4126-8DD1-94248FC1C8C7}" type="presOf" srcId="{AC458753-A17C-49F2-8011-8EF42E05FB80}" destId="{81AE436D-CDEF-4221-BACA-3519E44DD544}" srcOrd="0" destOrd="0" presId="urn:microsoft.com/office/officeart/2005/8/layout/hierarchy3"/>
    <dgm:cxn modelId="{5E0A2C77-DF44-4E10-A60A-49AAD7A0F58F}" srcId="{A5A5799F-D680-406C-B375-84458CCF6D48}" destId="{AC458753-A17C-49F2-8011-8EF42E05FB80}" srcOrd="1" destOrd="0" parTransId="{835692E3-A4BB-4439-B4F4-6504E2275D51}" sibTransId="{25FE83FC-B53E-4FBA-B97C-74C8DA345370}"/>
    <dgm:cxn modelId="{210F58E9-E17F-4B19-9B93-785252534566}" type="presOf" srcId="{A5A5799F-D680-406C-B375-84458CCF6D48}" destId="{9F782885-08CC-4344-AE53-81CE9E7A5A5D}" srcOrd="1" destOrd="0" presId="urn:microsoft.com/office/officeart/2005/8/layout/hierarchy3"/>
    <dgm:cxn modelId="{5D06F3CA-2E77-42AD-94DD-604457B1EAE1}" type="presOf" srcId="{5FAC4834-5156-4E72-BE58-3574D7B5AA66}" destId="{C0AF34FE-4086-431B-AA37-499B83AF5AD0}" srcOrd="0" destOrd="0" presId="urn:microsoft.com/office/officeart/2005/8/layout/hierarchy3"/>
    <dgm:cxn modelId="{B1A04A0C-6ADC-4E6C-B01C-275F12E6E375}" srcId="{4206457E-FC53-42D9-AA28-E00EA8F9EB86}" destId="{A5A5799F-D680-406C-B375-84458CCF6D48}" srcOrd="0" destOrd="0" parTransId="{8CD7D4BB-30B7-4AAF-B866-F47830103C90}" sibTransId="{8A33C29D-B6DF-4B90-9913-72CA1C0D65FE}"/>
    <dgm:cxn modelId="{5E8BBDAA-6F88-4F93-AF26-5AA916C4916B}" type="presOf" srcId="{835692E3-A4BB-4439-B4F4-6504E2275D51}" destId="{6B5D1006-0AFE-465A-B622-197869D1917D}" srcOrd="0" destOrd="0" presId="urn:microsoft.com/office/officeart/2005/8/layout/hierarchy3"/>
    <dgm:cxn modelId="{94138818-2C4E-4342-9CE7-BC54252F729D}" type="presOf" srcId="{5D4E1F7F-89E5-4A21-AB32-7786267B90E5}" destId="{5849E2FA-1CA5-4B66-9801-615D5FC918FC}" srcOrd="0" destOrd="0" presId="urn:microsoft.com/office/officeart/2005/8/layout/hierarchy3"/>
    <dgm:cxn modelId="{358BFC05-EF20-4F9A-A47B-1B07F5EB9347}" type="presOf" srcId="{A5A5799F-D680-406C-B375-84458CCF6D48}" destId="{F5D2F54E-8CB4-4224-9FBD-3D9D3AB51E76}" srcOrd="0" destOrd="0" presId="urn:microsoft.com/office/officeart/2005/8/layout/hierarchy3"/>
    <dgm:cxn modelId="{7EA4DD62-6B08-4B0C-AC86-937947CF7E38}" srcId="{A5A5799F-D680-406C-B375-84458CCF6D48}" destId="{5D4E1F7F-89E5-4A21-AB32-7786267B90E5}" srcOrd="0" destOrd="0" parTransId="{61ACE3DC-EAF3-433C-9E2C-108C8E7F3DB4}" sibTransId="{50F18CAB-3EA9-427F-BCF7-36E974AEBBA0}"/>
    <dgm:cxn modelId="{B07436BE-6287-42E0-ACDE-6DEAD96C089C}" type="presOf" srcId="{4206457E-FC53-42D9-AA28-E00EA8F9EB86}" destId="{0B04201C-1399-406B-878C-6C10B10D1C94}" srcOrd="0" destOrd="0" presId="urn:microsoft.com/office/officeart/2005/8/layout/hierarchy3"/>
    <dgm:cxn modelId="{E658EA90-B3C8-4EA9-BE38-05F0B3FA7A62}" type="presOf" srcId="{61ACE3DC-EAF3-433C-9E2C-108C8E7F3DB4}" destId="{9A49D035-9110-4BEA-B9D5-6E88D700A816}" srcOrd="0" destOrd="0" presId="urn:microsoft.com/office/officeart/2005/8/layout/hierarchy3"/>
    <dgm:cxn modelId="{01B09358-D153-48FB-AF37-9CB1D76DD42D}" type="presOf" srcId="{E47F2633-0751-4848-B3F5-0D3DA96A6436}" destId="{6264ED14-92CB-4CF7-A33E-486D8C5B2459}" srcOrd="0" destOrd="0" presId="urn:microsoft.com/office/officeart/2005/8/layout/hierarchy3"/>
    <dgm:cxn modelId="{28E7C2D5-6416-4CEE-8A48-614D898844ED}" srcId="{A5A5799F-D680-406C-B375-84458CCF6D48}" destId="{E47F2633-0751-4848-B3F5-0D3DA96A6436}" srcOrd="2" destOrd="0" parTransId="{5FAC4834-5156-4E72-BE58-3574D7B5AA66}" sibTransId="{ED1AB296-63AF-4744-AF2A-601680C11493}"/>
    <dgm:cxn modelId="{C69DDE96-8209-4A31-97F5-06DE40F99360}" type="presParOf" srcId="{0B04201C-1399-406B-878C-6C10B10D1C94}" destId="{4CB6CA6C-D788-456E-A65B-39616ADD4A44}" srcOrd="0" destOrd="0" presId="urn:microsoft.com/office/officeart/2005/8/layout/hierarchy3"/>
    <dgm:cxn modelId="{ECF0CCCE-C6A5-44C7-8EDD-AF1FF6743554}" type="presParOf" srcId="{4CB6CA6C-D788-456E-A65B-39616ADD4A44}" destId="{FD9BC004-B4E4-47EE-8C31-2EB10A1375F8}" srcOrd="0" destOrd="0" presId="urn:microsoft.com/office/officeart/2005/8/layout/hierarchy3"/>
    <dgm:cxn modelId="{EC2657FE-2C87-4A6A-8886-8B6C2F7F672E}" type="presParOf" srcId="{FD9BC004-B4E4-47EE-8C31-2EB10A1375F8}" destId="{F5D2F54E-8CB4-4224-9FBD-3D9D3AB51E76}" srcOrd="0" destOrd="0" presId="urn:microsoft.com/office/officeart/2005/8/layout/hierarchy3"/>
    <dgm:cxn modelId="{994945C1-891B-418D-A800-8E167FEDB3F8}" type="presParOf" srcId="{FD9BC004-B4E4-47EE-8C31-2EB10A1375F8}" destId="{9F782885-08CC-4344-AE53-81CE9E7A5A5D}" srcOrd="1" destOrd="0" presId="urn:microsoft.com/office/officeart/2005/8/layout/hierarchy3"/>
    <dgm:cxn modelId="{D28359B1-1346-4D2E-8E7B-FC73B651097D}" type="presParOf" srcId="{4CB6CA6C-D788-456E-A65B-39616ADD4A44}" destId="{7D3EB33C-D750-42E0-9CC8-E3E6A845B21F}" srcOrd="1" destOrd="0" presId="urn:microsoft.com/office/officeart/2005/8/layout/hierarchy3"/>
    <dgm:cxn modelId="{342268E0-64AB-4FE4-A99C-0FDCA4A868F6}" type="presParOf" srcId="{7D3EB33C-D750-42E0-9CC8-E3E6A845B21F}" destId="{9A49D035-9110-4BEA-B9D5-6E88D700A816}" srcOrd="0" destOrd="0" presId="urn:microsoft.com/office/officeart/2005/8/layout/hierarchy3"/>
    <dgm:cxn modelId="{55E4414C-9C81-4334-9953-8000FB0E9AB9}" type="presParOf" srcId="{7D3EB33C-D750-42E0-9CC8-E3E6A845B21F}" destId="{5849E2FA-1CA5-4B66-9801-615D5FC918FC}" srcOrd="1" destOrd="0" presId="urn:microsoft.com/office/officeart/2005/8/layout/hierarchy3"/>
    <dgm:cxn modelId="{F61C2E08-13A3-45C9-BDE2-0945AB8DD5BD}" type="presParOf" srcId="{7D3EB33C-D750-42E0-9CC8-E3E6A845B21F}" destId="{6B5D1006-0AFE-465A-B622-197869D1917D}" srcOrd="2" destOrd="0" presId="urn:microsoft.com/office/officeart/2005/8/layout/hierarchy3"/>
    <dgm:cxn modelId="{A4F1B373-187B-400F-B3D9-2585C9EA50A6}" type="presParOf" srcId="{7D3EB33C-D750-42E0-9CC8-E3E6A845B21F}" destId="{81AE436D-CDEF-4221-BACA-3519E44DD544}" srcOrd="3" destOrd="0" presId="urn:microsoft.com/office/officeart/2005/8/layout/hierarchy3"/>
    <dgm:cxn modelId="{30B635C0-F221-4B13-9A9F-D836DA0ADFC5}" type="presParOf" srcId="{7D3EB33C-D750-42E0-9CC8-E3E6A845B21F}" destId="{C0AF34FE-4086-431B-AA37-499B83AF5AD0}" srcOrd="4" destOrd="0" presId="urn:microsoft.com/office/officeart/2005/8/layout/hierarchy3"/>
    <dgm:cxn modelId="{7F4E05E9-3C61-4233-8E2D-DFF17EB06789}" type="presParOf" srcId="{7D3EB33C-D750-42E0-9CC8-E3E6A845B21F}" destId="{6264ED14-92CB-4CF7-A33E-486D8C5B2459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D2F54E-8CB4-4224-9FBD-3D9D3AB51E76}">
      <dsp:nvSpPr>
        <dsp:cNvPr id="0" name=""/>
        <dsp:cNvSpPr/>
      </dsp:nvSpPr>
      <dsp:spPr>
        <a:xfrm>
          <a:off x="847" y="566600"/>
          <a:ext cx="4327565" cy="645581"/>
        </a:xfrm>
        <a:prstGeom prst="roundRect">
          <a:avLst>
            <a:gd name="adj" fmla="val 10000"/>
          </a:avLst>
        </a:prstGeom>
        <a:solidFill>
          <a:schemeClr val="bg1"/>
        </a:solidFill>
        <a:ln w="19050" cap="rnd" cmpd="sng" algn="ctr">
          <a:solidFill>
            <a:srgbClr val="00006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i="0" kern="1200" dirty="0" smtClean="0">
              <a:solidFill>
                <a:srgbClr val="C00000"/>
              </a:solidFill>
            </a:rPr>
            <a:t>Результаты </a:t>
          </a:r>
          <a:r>
            <a:rPr lang="ru-RU" sz="1600" b="1" i="0" kern="1200" dirty="0" smtClean="0">
              <a:solidFill>
                <a:srgbClr val="C00000"/>
              </a:solidFill>
            </a:rPr>
            <a:t>ЕГЭ</a:t>
          </a:r>
          <a:endParaRPr lang="ru-RU" sz="1600" b="1" i="0" kern="1200" dirty="0">
            <a:solidFill>
              <a:schemeClr val="tx2"/>
            </a:solidFill>
          </a:endParaRPr>
        </a:p>
      </dsp:txBody>
      <dsp:txXfrm>
        <a:off x="19755" y="585508"/>
        <a:ext cx="4289749" cy="607765"/>
      </dsp:txXfrm>
    </dsp:sp>
    <dsp:sp modelId="{9A49D035-9110-4BEA-B9D5-6E88D700A816}">
      <dsp:nvSpPr>
        <dsp:cNvPr id="0" name=""/>
        <dsp:cNvSpPr/>
      </dsp:nvSpPr>
      <dsp:spPr>
        <a:xfrm>
          <a:off x="433604" y="1212182"/>
          <a:ext cx="433372" cy="4678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7877"/>
              </a:lnTo>
              <a:lnTo>
                <a:pt x="433372" y="467877"/>
              </a:lnTo>
            </a:path>
          </a:pathLst>
        </a:custGeom>
        <a:noFill/>
        <a:ln w="19050" cap="rnd" cmpd="sng" algn="ctr">
          <a:solidFill>
            <a:srgbClr val="000066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49E2FA-1CA5-4B66-9801-615D5FC918FC}">
      <dsp:nvSpPr>
        <dsp:cNvPr id="0" name=""/>
        <dsp:cNvSpPr/>
      </dsp:nvSpPr>
      <dsp:spPr>
        <a:xfrm>
          <a:off x="866976" y="1358089"/>
          <a:ext cx="3995840" cy="643941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19050" cap="rnd" cmpd="sng" algn="ctr">
          <a:solidFill>
            <a:srgbClr val="00006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C00000"/>
              </a:solidFill>
              <a:latin typeface="+mn-lt"/>
              <a:cs typeface="Arial" pitchFamily="34" charset="0"/>
            </a:rPr>
            <a:t>62,7 </a:t>
          </a:r>
          <a:r>
            <a:rPr lang="ru-RU" sz="1600" b="1" kern="1200" dirty="0" smtClean="0">
              <a:solidFill>
                <a:schemeClr val="tx2"/>
              </a:solidFill>
              <a:latin typeface="+mn-lt"/>
              <a:cs typeface="Arial" pitchFamily="34" charset="0"/>
            </a:rPr>
            <a:t>средний тестовый балл по </a:t>
          </a:r>
          <a:r>
            <a:rPr lang="ru-RU" sz="1600" b="1" kern="1200" dirty="0" smtClean="0">
              <a:solidFill>
                <a:srgbClr val="C00000"/>
              </a:solidFill>
              <a:latin typeface="+mn-lt"/>
              <a:cs typeface="Arial" pitchFamily="34" charset="0"/>
            </a:rPr>
            <a:t>химии </a:t>
          </a:r>
          <a:r>
            <a:rPr lang="ru-RU" sz="1600" b="1" kern="1200" dirty="0" smtClean="0">
              <a:solidFill>
                <a:schemeClr val="tx2"/>
              </a:solidFill>
              <a:latin typeface="+mn-lt"/>
              <a:cs typeface="Arial" pitchFamily="34" charset="0"/>
            </a:rPr>
            <a:t>(средний по </a:t>
          </a:r>
          <a:r>
            <a:rPr lang="ru-RU" sz="1600" b="1" kern="1200" dirty="0" smtClean="0">
              <a:solidFill>
                <a:schemeClr val="tx2"/>
              </a:solidFill>
              <a:latin typeface="+mn-lt"/>
              <a:cs typeface="Arial" pitchFamily="34" charset="0"/>
            </a:rPr>
            <a:t>области </a:t>
          </a:r>
          <a:r>
            <a:rPr lang="ru-RU" sz="1600" b="1" kern="1200" dirty="0" smtClean="0">
              <a:solidFill>
                <a:schemeClr val="tx2"/>
              </a:solidFill>
              <a:latin typeface="+mn-lt"/>
              <a:cs typeface="Arial" pitchFamily="34" charset="0"/>
            </a:rPr>
            <a:t>- </a:t>
          </a:r>
          <a:r>
            <a:rPr lang="ru-RU" sz="1600" b="1" kern="1200" dirty="0" smtClean="0">
              <a:solidFill>
                <a:schemeClr val="tx2"/>
              </a:solidFill>
              <a:latin typeface="+mn-lt"/>
              <a:cs typeface="Arial" pitchFamily="34" charset="0"/>
            </a:rPr>
            <a:t>57,0 </a:t>
          </a:r>
          <a:r>
            <a:rPr lang="ru-RU" sz="1600" b="1" kern="1200" dirty="0" smtClean="0">
              <a:solidFill>
                <a:schemeClr val="tx2"/>
              </a:solidFill>
              <a:latin typeface="+mn-lt"/>
              <a:cs typeface="Arial" pitchFamily="34" charset="0"/>
            </a:rPr>
            <a:t>балла)</a:t>
          </a:r>
          <a:endParaRPr lang="ru-RU" sz="1600" kern="1200" dirty="0">
            <a:solidFill>
              <a:schemeClr val="tx2"/>
            </a:solidFill>
            <a:latin typeface="+mn-lt"/>
          </a:endParaRPr>
        </a:p>
      </dsp:txBody>
      <dsp:txXfrm>
        <a:off x="885836" y="1376949"/>
        <a:ext cx="3958120" cy="606221"/>
      </dsp:txXfrm>
    </dsp:sp>
    <dsp:sp modelId="{6B5D1006-0AFE-465A-B622-197869D1917D}">
      <dsp:nvSpPr>
        <dsp:cNvPr id="0" name=""/>
        <dsp:cNvSpPr/>
      </dsp:nvSpPr>
      <dsp:spPr>
        <a:xfrm>
          <a:off x="433604" y="1212182"/>
          <a:ext cx="433372" cy="12451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45187"/>
              </a:lnTo>
              <a:lnTo>
                <a:pt x="433372" y="1245187"/>
              </a:lnTo>
            </a:path>
          </a:pathLst>
        </a:custGeom>
        <a:noFill/>
        <a:ln w="19050" cap="rnd" cmpd="sng" algn="ctr">
          <a:solidFill>
            <a:srgbClr val="000066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AE436D-CDEF-4221-BACA-3519E44DD544}">
      <dsp:nvSpPr>
        <dsp:cNvPr id="0" name=""/>
        <dsp:cNvSpPr/>
      </dsp:nvSpPr>
      <dsp:spPr>
        <a:xfrm>
          <a:off x="866976" y="2181049"/>
          <a:ext cx="4005865" cy="5526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rgbClr val="00006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baseline="0" dirty="0" smtClean="0">
              <a:solidFill>
                <a:srgbClr val="C00000"/>
              </a:solidFill>
              <a:latin typeface="+mn-lt"/>
              <a:cs typeface="Arial" pitchFamily="34" charset="0"/>
            </a:rPr>
            <a:t>48,22 </a:t>
          </a:r>
          <a:r>
            <a:rPr lang="ru-RU" sz="1400" b="1" kern="1200" baseline="0" dirty="0" smtClean="0">
              <a:solidFill>
                <a:schemeClr val="tx2"/>
              </a:solidFill>
              <a:latin typeface="+mn-lt"/>
              <a:cs typeface="Arial" pitchFamily="34" charset="0"/>
            </a:rPr>
            <a:t>средний тестовый балл по </a:t>
          </a:r>
          <a:r>
            <a:rPr lang="ru-RU" sz="1400" b="1" kern="1200" baseline="0" dirty="0" smtClean="0">
              <a:solidFill>
                <a:srgbClr val="C00000"/>
              </a:solidFill>
              <a:latin typeface="+mn-lt"/>
              <a:cs typeface="Arial" pitchFamily="34" charset="0"/>
            </a:rPr>
            <a:t>биологии </a:t>
          </a:r>
          <a:r>
            <a:rPr lang="ru-RU" sz="1400" b="1" kern="1200" baseline="0" dirty="0" smtClean="0">
              <a:solidFill>
                <a:schemeClr val="tx2"/>
              </a:solidFill>
              <a:latin typeface="+mn-lt"/>
              <a:cs typeface="Arial" pitchFamily="34" charset="0"/>
            </a:rPr>
            <a:t>(средний по </a:t>
          </a:r>
          <a:r>
            <a:rPr lang="ru-RU" sz="1400" b="1" kern="1200" baseline="0" dirty="0" smtClean="0">
              <a:solidFill>
                <a:schemeClr val="tx2"/>
              </a:solidFill>
              <a:latin typeface="+mn-lt"/>
              <a:cs typeface="Arial" pitchFamily="34" charset="0"/>
            </a:rPr>
            <a:t>области </a:t>
          </a:r>
          <a:r>
            <a:rPr lang="ru-RU" sz="1400" b="1" kern="1200" baseline="0" dirty="0" smtClean="0">
              <a:solidFill>
                <a:schemeClr val="tx2"/>
              </a:solidFill>
              <a:latin typeface="+mn-lt"/>
              <a:cs typeface="Arial" pitchFamily="34" charset="0"/>
            </a:rPr>
            <a:t>- 53,6 балла)</a:t>
          </a:r>
          <a:endParaRPr lang="ru-RU" sz="1400" kern="1200" baseline="0" dirty="0">
            <a:solidFill>
              <a:schemeClr val="tx2"/>
            </a:solidFill>
            <a:latin typeface="+mn-lt"/>
          </a:endParaRPr>
        </a:p>
      </dsp:txBody>
      <dsp:txXfrm>
        <a:off x="883162" y="2197235"/>
        <a:ext cx="3973493" cy="520270"/>
      </dsp:txXfrm>
    </dsp:sp>
    <dsp:sp modelId="{C0AF34FE-4086-431B-AA37-499B83AF5AD0}">
      <dsp:nvSpPr>
        <dsp:cNvPr id="0" name=""/>
        <dsp:cNvSpPr/>
      </dsp:nvSpPr>
      <dsp:spPr>
        <a:xfrm>
          <a:off x="433604" y="1212182"/>
          <a:ext cx="433372" cy="20225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22558"/>
              </a:lnTo>
              <a:lnTo>
                <a:pt x="433372" y="2022558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64ED14-92CB-4CF7-A33E-486D8C5B2459}">
      <dsp:nvSpPr>
        <dsp:cNvPr id="0" name=""/>
        <dsp:cNvSpPr/>
      </dsp:nvSpPr>
      <dsp:spPr>
        <a:xfrm>
          <a:off x="866976" y="2912709"/>
          <a:ext cx="4028104" cy="6440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rgbClr val="00006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baseline="0" dirty="0" smtClean="0">
              <a:solidFill>
                <a:srgbClr val="C00000"/>
              </a:solidFill>
              <a:latin typeface="+mn-lt"/>
            </a:rPr>
            <a:t>53 </a:t>
          </a:r>
          <a:r>
            <a:rPr lang="ru-RU" sz="1600" b="1" kern="1200" baseline="0" dirty="0" smtClean="0">
              <a:solidFill>
                <a:schemeClr val="tx2"/>
              </a:solidFill>
              <a:latin typeface="+mn-lt"/>
            </a:rPr>
            <a:t> </a:t>
          </a:r>
          <a:r>
            <a:rPr lang="ru-RU" sz="1600" b="1" kern="1200" baseline="0" dirty="0" smtClean="0">
              <a:solidFill>
                <a:schemeClr val="tx2"/>
              </a:solidFill>
              <a:latin typeface="+mn-lt"/>
            </a:rPr>
            <a:t>средний тестовый балл по </a:t>
          </a:r>
          <a:r>
            <a:rPr lang="ru-RU" sz="1600" b="1" kern="1200" baseline="0" dirty="0" smtClean="0">
              <a:solidFill>
                <a:srgbClr val="C00000"/>
              </a:solidFill>
              <a:latin typeface="+mn-lt"/>
            </a:rPr>
            <a:t>литературе</a:t>
          </a:r>
          <a:r>
            <a:rPr lang="ru-RU" sz="1600" b="1" kern="1200" baseline="0" dirty="0" smtClean="0">
              <a:solidFill>
                <a:schemeClr val="tx2"/>
              </a:solidFill>
              <a:latin typeface="+mn-lt"/>
            </a:rPr>
            <a:t> (средний балл по </a:t>
          </a:r>
          <a:r>
            <a:rPr lang="ru-RU" sz="1600" b="1" kern="1200" baseline="0" dirty="0" smtClean="0">
              <a:solidFill>
                <a:schemeClr val="tx2"/>
              </a:solidFill>
              <a:latin typeface="+mn-lt"/>
            </a:rPr>
            <a:t>области </a:t>
          </a:r>
          <a:r>
            <a:rPr lang="ru-RU" sz="1600" b="1" kern="1200" baseline="0" dirty="0" smtClean="0">
              <a:solidFill>
                <a:schemeClr val="tx2"/>
              </a:solidFill>
              <a:latin typeface="+mn-lt"/>
            </a:rPr>
            <a:t>- </a:t>
          </a:r>
          <a:r>
            <a:rPr lang="ru-RU" sz="1600" b="1" kern="1200" baseline="0" dirty="0" smtClean="0">
              <a:solidFill>
                <a:schemeClr val="tx2"/>
              </a:solidFill>
              <a:latin typeface="+mn-lt"/>
            </a:rPr>
            <a:t>56,8 </a:t>
          </a:r>
          <a:r>
            <a:rPr lang="ru-RU" sz="1600" b="1" kern="1200" baseline="0" dirty="0" smtClean="0">
              <a:solidFill>
                <a:schemeClr val="tx2"/>
              </a:solidFill>
              <a:latin typeface="+mn-lt"/>
            </a:rPr>
            <a:t>балла)</a:t>
          </a:r>
          <a:endParaRPr lang="ru-RU" sz="1600" b="1" kern="1200" baseline="0" dirty="0">
            <a:solidFill>
              <a:schemeClr val="tx2"/>
            </a:solidFill>
            <a:latin typeface="+mn-lt"/>
          </a:endParaRPr>
        </a:p>
      </dsp:txBody>
      <dsp:txXfrm>
        <a:off x="885840" y="2931573"/>
        <a:ext cx="3990376" cy="6063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50112" cy="496566"/>
          </a:xfrm>
          <a:prstGeom prst="rect">
            <a:avLst/>
          </a:prstGeom>
        </p:spPr>
        <p:txBody>
          <a:bodyPr vert="horz" lIns="90576" tIns="45288" rIns="90576" bIns="4528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5463" y="1"/>
            <a:ext cx="2950112" cy="496566"/>
          </a:xfrm>
          <a:prstGeom prst="rect">
            <a:avLst/>
          </a:prstGeom>
        </p:spPr>
        <p:txBody>
          <a:bodyPr vert="horz" lIns="90576" tIns="45288" rIns="90576" bIns="4528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46136E5-C8BA-4C9A-99F8-94ADA6956E2E}" type="datetimeFigureOut">
              <a:rPr lang="ru-RU"/>
              <a:pPr>
                <a:defRPr/>
              </a:pPr>
              <a:t>26.08.2015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41170"/>
            <a:ext cx="2950112" cy="496566"/>
          </a:xfrm>
          <a:prstGeom prst="rect">
            <a:avLst/>
          </a:prstGeom>
        </p:spPr>
        <p:txBody>
          <a:bodyPr vert="horz" lIns="90576" tIns="45288" rIns="90576" bIns="4528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5463" y="9441170"/>
            <a:ext cx="2950112" cy="496566"/>
          </a:xfrm>
          <a:prstGeom prst="rect">
            <a:avLst/>
          </a:prstGeom>
        </p:spPr>
        <p:txBody>
          <a:bodyPr vert="horz" lIns="90576" tIns="45288" rIns="90576" bIns="4528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73B2E4D-AF81-4F79-90D7-4F415ED727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66911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50112" cy="496566"/>
          </a:xfrm>
          <a:prstGeom prst="rect">
            <a:avLst/>
          </a:prstGeom>
        </p:spPr>
        <p:txBody>
          <a:bodyPr vert="horz" lIns="95676" tIns="47838" rIns="95676" bIns="4783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5463" y="1"/>
            <a:ext cx="2950112" cy="496566"/>
          </a:xfrm>
          <a:prstGeom prst="rect">
            <a:avLst/>
          </a:prstGeom>
        </p:spPr>
        <p:txBody>
          <a:bodyPr vert="horz" lIns="95676" tIns="47838" rIns="95676" bIns="4783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8DA60DFE-39DE-47C5-ADD0-8C745D53A217}" type="datetimeFigureOut">
              <a:rPr lang="ru-RU"/>
              <a:pPr>
                <a:defRPr/>
              </a:pPr>
              <a:t>26.08.2015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2622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676" tIns="47838" rIns="95676" bIns="4783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046" y="4722187"/>
            <a:ext cx="5445110" cy="4472301"/>
          </a:xfrm>
          <a:prstGeom prst="rect">
            <a:avLst/>
          </a:prstGeom>
        </p:spPr>
        <p:txBody>
          <a:bodyPr vert="horz" lIns="95676" tIns="47838" rIns="95676" bIns="47838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1170"/>
            <a:ext cx="2950112" cy="496566"/>
          </a:xfrm>
          <a:prstGeom prst="rect">
            <a:avLst/>
          </a:prstGeom>
        </p:spPr>
        <p:txBody>
          <a:bodyPr vert="horz" lIns="95676" tIns="47838" rIns="95676" bIns="4783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5463" y="9441170"/>
            <a:ext cx="2950112" cy="496566"/>
          </a:xfrm>
          <a:prstGeom prst="rect">
            <a:avLst/>
          </a:prstGeom>
        </p:spPr>
        <p:txBody>
          <a:bodyPr vert="horz" lIns="95676" tIns="47838" rIns="95676" bIns="4783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2AAF0F39-7B67-4339-8C36-5133E364B8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3715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26225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spcBef>
                <a:spcPct val="0"/>
              </a:spcBef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6930" indent="-287281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9124" indent="-229824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8773" indent="-229824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8423" indent="-229824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28072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87722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47371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907020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07ECCB5-E39E-4F13-A3FD-60BF71219EC7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6195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26225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just" eaLnBrk="1" hangingPunct="1">
              <a:spcBef>
                <a:spcPct val="0"/>
              </a:spcBef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6930" indent="-287281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9124" indent="-229824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8773" indent="-229824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8423" indent="-229824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28072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87722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47371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907020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07ECCB5-E39E-4F13-A3FD-60BF71219EC7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51771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26225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spcBef>
                <a:spcPct val="0"/>
              </a:spcBef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6930" indent="-287281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9124" indent="-229824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8773" indent="-229824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8423" indent="-229824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28072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87722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47371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907020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FEEB80-D5FA-4C4C-AF23-F2144052EDF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23789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26225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 eaLnBrk="1" hangingPunct="1">
              <a:spcBef>
                <a:spcPct val="0"/>
              </a:spcBef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6867" indent="-287256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9028" indent="-22980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8639" indent="-22980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8250" indent="-22980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27861" indent="-22980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87472" indent="-22980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47083" indent="-22980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906693" indent="-22980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FEEB80-D5FA-4C4C-AF23-F2144052EDF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019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26225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spcBef>
                <a:spcPct val="0"/>
              </a:spcBef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6867" indent="-287256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9028" indent="-22980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8639" indent="-22980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8250" indent="-22980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27861" indent="-22980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87472" indent="-22980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47083" indent="-22980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906693" indent="-22980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FEEB80-D5FA-4C4C-AF23-F2144052EDF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6016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26225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spcBef>
                <a:spcPct val="0"/>
              </a:spcBef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6867" indent="-287256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9028" indent="-22980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8639" indent="-22980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8250" indent="-22980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27861" indent="-22980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87472" indent="-22980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47083" indent="-22980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906693" indent="-22980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FEEB80-D5FA-4C4C-AF23-F2144052EDF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0525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26225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just" eaLnBrk="1" hangingPunct="1">
              <a:spcBef>
                <a:spcPct val="0"/>
              </a:spcBef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6930" indent="-287281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9124" indent="-229824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8773" indent="-229824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8423" indent="-229824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28072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87722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47371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907020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FEEB80-D5FA-4C4C-AF23-F2144052EDF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0775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26225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6930" indent="-287281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9124" indent="-229824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8773" indent="-229824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8423" indent="-229824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28072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87722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47371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907020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FEEB80-D5FA-4C4C-AF23-F2144052EDF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69386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26225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6930" indent="-287281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9124" indent="-229824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8773" indent="-229824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8423" indent="-229824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28072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87722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47371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907020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FEEB80-D5FA-4C4C-AF23-F2144052EDF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0868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A1CF48-D39F-4EAB-A58F-B13E4247A838}" type="datetimeFigureOut">
              <a:rPr lang="ru-RU" smtClean="0"/>
              <a:pPr>
                <a:defRPr/>
              </a:pPr>
              <a:t>26.08.2015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2F4344-BC34-4DAF-94CB-BEDE84C9CF0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060748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8DA2591-92F8-4AFC-959A-EA7529068755}" type="datetimeFigureOut">
              <a:rPr lang="ru-RU" smtClean="0"/>
              <a:pPr>
                <a:defRPr/>
              </a:pPr>
              <a:t>26.08.2015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C19854-CBD6-483B-AA42-2BFA38F3E51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238332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6426466-167F-4866-8D98-2D2F46657047}" type="datetimeFigureOut">
              <a:rPr lang="ru-RU" smtClean="0"/>
              <a:pPr>
                <a:defRPr/>
              </a:pPr>
              <a:t>26.08.2015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F5422A-86A5-4A8C-A6A4-6BA034C974F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9717798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9940F9C-9036-41C0-A199-DA3D08C2662E}" type="datetimeFigureOut">
              <a:rPr lang="ru-RU" smtClean="0"/>
              <a:pPr>
                <a:defRPr/>
              </a:pPr>
              <a:t>26.08.2015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CFE66B-B6D4-4C91-9C59-2D25D4AB89C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6201763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45E083-09E9-48BC-9DF8-5433786D6EDB}" type="datetimeFigureOut">
              <a:rPr lang="ru-RU" smtClean="0"/>
              <a:pPr>
                <a:defRPr/>
              </a:pPr>
              <a:t>26.08.2015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3A5CBE-A272-4419-A95F-08EB6E3F571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7905365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8D52F7-508D-4795-B341-F13592CA4CBD}" type="datetimeFigureOut">
              <a:rPr lang="ru-RU" smtClean="0"/>
              <a:pPr>
                <a:defRPr/>
              </a:pPr>
              <a:t>26.08.2015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2A92DE-D27A-4C4B-9FB5-9783BD593E6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3816239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3FF481-9CCD-4BED-A676-3199B300884E}" type="datetimeFigureOut">
              <a:rPr lang="ru-RU" smtClean="0"/>
              <a:pPr>
                <a:defRPr/>
              </a:pPr>
              <a:t>26.08.2015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0DF0C6-7B94-4E38-A1A8-387E556C62F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4495265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1DB43E-0E6B-4B73-A490-50BA4E0F282F}" type="datetimeFigureOut">
              <a:rPr lang="ru-RU" smtClean="0"/>
              <a:pPr>
                <a:defRPr/>
              </a:pPr>
              <a:t>26.08.2015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7F07C1-EB12-487F-AD30-8A15AF0A31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205458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70D88F-52E0-49A2-B712-A528D9E571E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7AAB59-23E6-461C-962B-C77671732340}" type="datetimeFigureOut">
              <a:rPr lang="ru-RU" smtClean="0"/>
              <a:pPr>
                <a:defRPr/>
              </a:pPr>
              <a:t>26.08.2015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285400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B5A02-254A-4BE6-80C7-74DBB6BA1A6F}" type="datetimeFigureOut">
              <a:rPr lang="ru-RU" smtClean="0"/>
              <a:pPr>
                <a:defRPr/>
              </a:pPr>
              <a:t>26.08.2015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C1E2A4-0735-4D0A-8C50-E5E478A695A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9294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B5A02-254A-4BE6-80C7-74DBB6BA1A6F}" type="datetimeFigureOut">
              <a:rPr lang="ru-RU" smtClean="0"/>
              <a:pPr>
                <a:defRPr/>
              </a:pPr>
              <a:t>26.08.2015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C1E2A4-0735-4D0A-8C50-E5E478A695A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00681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B5A02-254A-4BE6-80C7-74DBB6BA1A6F}" type="datetimeFigureOut">
              <a:rPr lang="ru-RU" smtClean="0"/>
              <a:pPr>
                <a:defRPr/>
              </a:pPr>
              <a:t>26.08.2015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C1E2A4-0735-4D0A-8C50-E5E478A695A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57842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B5A02-254A-4BE6-80C7-74DBB6BA1A6F}" type="datetimeFigureOut">
              <a:rPr lang="ru-RU" smtClean="0"/>
              <a:pPr>
                <a:defRPr/>
              </a:pPr>
              <a:t>26.08.2015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C1E2A4-0735-4D0A-8C50-E5E478A695A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40984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B5A02-254A-4BE6-80C7-74DBB6BA1A6F}" type="datetimeFigureOut">
              <a:rPr lang="ru-RU" smtClean="0"/>
              <a:pPr>
                <a:defRPr/>
              </a:pPr>
              <a:t>26.08.2015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C1E2A4-0735-4D0A-8C50-E5E478A695A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47224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8C8078-D89D-4D3D-AC2B-B90EDC7B98BB}" type="datetimeFigureOut">
              <a:rPr lang="ru-RU" smtClean="0"/>
              <a:pPr>
                <a:defRPr/>
              </a:pPr>
              <a:t>26.08.2015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4F4313-9F04-4DBD-9C18-C3A28BFAC53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431580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1451CC-0B95-406F-BE45-2D3AC9ABBC83}" type="datetimeFigureOut">
              <a:rPr lang="ru-RU" smtClean="0"/>
              <a:pPr>
                <a:defRPr/>
              </a:pPr>
              <a:t>26.08.2015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E9175D-58F0-4F6D-855C-9004A832B19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8977119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200151"/>
            <a:ext cx="8229600" cy="3394472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4683919"/>
            <a:ext cx="2133600" cy="3571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42F46-F4ED-4B42-94CB-C9D7240A08B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19648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1AB5A02-254A-4BE6-80C7-74DBB6BA1A6F}" type="datetimeFigureOut">
              <a:rPr lang="ru-RU" smtClean="0"/>
              <a:pPr>
                <a:defRPr/>
              </a:pPr>
              <a:t>26.08.2015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D9C1E2A4-0735-4D0A-8C50-E5E478A695A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930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</p:sldLayoutIdLst>
  <p:transition spd="slow">
    <p:pull dir="r"/>
  </p:transition>
  <p:timing>
    <p:tnLst>
      <p:par>
        <p:cTn id="1" dur="indefinite" restart="never" nodeType="tmRoot"/>
      </p:par>
    </p:tnLst>
  </p:timing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9.e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13" Type="http://schemas.microsoft.com/office/2007/relationships/diagramDrawing" Target="../diagrams/drawing1.xml"/><Relationship Id="rId3" Type="http://schemas.openxmlformats.org/officeDocument/2006/relationships/chart" Target="../charts/chart7.xml"/><Relationship Id="rId7" Type="http://schemas.openxmlformats.org/officeDocument/2006/relationships/chart" Target="../charts/chart8.xml"/><Relationship Id="rId12" Type="http://schemas.openxmlformats.org/officeDocument/2006/relationships/diagramColors" Target="../diagrams/colors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11" Type="http://schemas.openxmlformats.org/officeDocument/2006/relationships/diagramQuickStyle" Target="../diagrams/quickStyle1.xml"/><Relationship Id="rId5" Type="http://schemas.openxmlformats.org/officeDocument/2006/relationships/image" Target="../media/image2.png"/><Relationship Id="rId10" Type="http://schemas.openxmlformats.org/officeDocument/2006/relationships/diagramLayout" Target="../diagrams/layout1.xml"/><Relationship Id="rId4" Type="http://schemas.openxmlformats.org/officeDocument/2006/relationships/image" Target="../media/image4.jpeg"/><Relationship Id="rId9" Type="http://schemas.openxmlformats.org/officeDocument/2006/relationships/diagramData" Target="../diagrams/data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2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 hidden="1"/>
          <p:cNvSpPr/>
          <p:nvPr/>
        </p:nvSpPr>
        <p:spPr>
          <a:xfrm>
            <a:off x="1" y="1"/>
            <a:ext cx="9540875" cy="5272088"/>
          </a:xfrm>
          <a:prstGeom prst="rect">
            <a:avLst/>
          </a:prstGeom>
          <a:solidFill>
            <a:srgbClr val="FFFFFF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55236" y="99665"/>
            <a:ext cx="936228" cy="9239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screen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70344" y="-183276"/>
            <a:ext cx="5154184" cy="541932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5400000" algn="t" rotWithShape="0">
              <a:schemeClr val="bg1">
                <a:alpha val="40000"/>
              </a:schemeClr>
            </a:outerShdw>
          </a:effectLst>
          <a:scene3d>
            <a:camera prst="perspectiveHeroicExtremeLeftFacing"/>
            <a:lightRig rig="harsh" dir="t">
              <a:rot lat="0" lon="0" rev="3000000"/>
            </a:lightRig>
          </a:scene3d>
          <a:sp3d extrusionH="254000">
            <a:bevelT w="82550" h="44450" prst="angle"/>
            <a:bevelB w="82550" h="44450" prst="angle"/>
            <a:contourClr>
              <a:schemeClr val="accent3">
                <a:lumMod val="40000"/>
                <a:lumOff val="6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8" name="Скругленный прямоугольник 17"/>
          <p:cNvSpPr/>
          <p:nvPr/>
        </p:nvSpPr>
        <p:spPr>
          <a:xfrm>
            <a:off x="107504" y="677732"/>
            <a:ext cx="8783960" cy="3550202"/>
          </a:xfrm>
          <a:prstGeom prst="roundRect">
            <a:avLst/>
          </a:prstGeom>
          <a:noFill/>
          <a:ln>
            <a:noFill/>
          </a:ln>
          <a:effectLst>
            <a:outerShdw blurRad="50800" dist="38100" dir="2700000" sx="127000" sy="127000" algn="tl" rotWithShape="0">
              <a:schemeClr val="tx1"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2667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 smtClean="0">
                <a:solidFill>
                  <a:srgbClr val="FF0000"/>
                </a:solidFill>
              </a:rPr>
              <a:t>Повышение качества образования – приоритетная задача муниципальной системы образования</a:t>
            </a:r>
          </a:p>
        </p:txBody>
      </p:sp>
      <p:pic>
        <p:nvPicPr>
          <p:cNvPr id="2050" name="Picture 2" descr="Отдел образования Администрации Весёловского район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87" y="99665"/>
            <a:ext cx="1047750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798124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3468"/>
            <a:ext cx="9180512" cy="5164038"/>
          </a:xfrm>
          <a:prstGeom prst="rect">
            <a:avLst/>
          </a:prstGeom>
        </p:spPr>
      </p:pic>
      <p:sp>
        <p:nvSpPr>
          <p:cNvPr id="6" name="Прямоугольник 5" hidden="1"/>
          <p:cNvSpPr/>
          <p:nvPr/>
        </p:nvSpPr>
        <p:spPr>
          <a:xfrm>
            <a:off x="1" y="1"/>
            <a:ext cx="9540875" cy="5272088"/>
          </a:xfrm>
          <a:prstGeom prst="rect">
            <a:avLst/>
          </a:prstGeom>
          <a:solidFill>
            <a:srgbClr val="FFFFFF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"/>
          <p:cNvSpPr>
            <a:spLocks noChangeArrowheads="1"/>
          </p:cNvSpPr>
          <p:nvPr/>
        </p:nvSpPr>
        <p:spPr bwMode="auto">
          <a:xfrm>
            <a:off x="-36511" y="-20538"/>
            <a:ext cx="864095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Образовательная сеть Весёловского района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18" name="Рисунок 17" descr="D:\Архив\Мои документы\ФОТОГРАФИИ\Дошкольное образование\ДОУ Журавушка Ростов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21"/>
          <a:stretch/>
        </p:blipFill>
        <p:spPr bwMode="auto">
          <a:xfrm>
            <a:off x="6133767" y="1000152"/>
            <a:ext cx="3046745" cy="185963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Скругленный прямоугольник 22"/>
          <p:cNvSpPr/>
          <p:nvPr/>
        </p:nvSpPr>
        <p:spPr>
          <a:xfrm>
            <a:off x="2830722" y="550454"/>
            <a:ext cx="1872208" cy="79208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cs typeface="Arial" pitchFamily="34" charset="0"/>
              </a:rPr>
              <a:t>Детский сад №1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cs typeface="Arial" pitchFamily="34" charset="0"/>
              </a:rPr>
              <a:t>«Колокольчик»</a:t>
            </a:r>
            <a:endParaRPr lang="ru-RU" b="1" dirty="0" smtClean="0">
              <a:solidFill>
                <a:schemeClr val="tx2"/>
              </a:solidFill>
              <a:cs typeface="Arial" pitchFamily="34" charset="0"/>
            </a:endParaRPr>
          </a:p>
        </p:txBody>
      </p:sp>
      <p:pic>
        <p:nvPicPr>
          <p:cNvPr id="19" name="Рисунок 18" descr="1Сентября_Новочеркасск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69854" y="2782285"/>
            <a:ext cx="3137177" cy="2309745"/>
          </a:xfrm>
          <a:prstGeom prst="rect">
            <a:avLst/>
          </a:prstGeom>
        </p:spPr>
      </p:pic>
      <p:sp>
        <p:nvSpPr>
          <p:cNvPr id="15" name="Скругленный прямоугольник 14"/>
          <p:cNvSpPr/>
          <p:nvPr/>
        </p:nvSpPr>
        <p:spPr>
          <a:xfrm>
            <a:off x="5470493" y="2152678"/>
            <a:ext cx="1872208" cy="79208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cs typeface="Arial" pitchFamily="34" charset="0"/>
              </a:rPr>
              <a:t>14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2"/>
                </a:solidFill>
                <a:cs typeface="Arial" pitchFamily="34" charset="0"/>
              </a:rPr>
              <a:t>школ</a:t>
            </a:r>
            <a:endParaRPr lang="ru-RU" b="1" dirty="0">
              <a:solidFill>
                <a:schemeClr val="tx2"/>
              </a:solidFill>
              <a:cs typeface="Arial" pitchFamily="34" charset="0"/>
            </a:endParaRPr>
          </a:p>
        </p:txBody>
      </p:sp>
      <p:pic>
        <p:nvPicPr>
          <p:cNvPr id="20" name="Рисунок 19" descr="http://pk-8.mskobr.ru/images/IMG_2024(1)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034" y="2777166"/>
            <a:ext cx="3144628" cy="21178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Рисунок 20" descr="Кулибины.jpg"/>
          <p:cNvPicPr>
            <a:picLocks noChangeAspect="1"/>
          </p:cNvPicPr>
          <p:nvPr/>
        </p:nvPicPr>
        <p:blipFill>
          <a:blip r:embed="rId7" cstate="print"/>
          <a:srcRect l="26811" t="6601" r="14753" b="10800"/>
          <a:stretch>
            <a:fillRect/>
          </a:stretch>
        </p:blipFill>
        <p:spPr>
          <a:xfrm>
            <a:off x="-13354" y="771550"/>
            <a:ext cx="2055304" cy="1924808"/>
          </a:xfrm>
          <a:prstGeom prst="rect">
            <a:avLst/>
          </a:prstGeom>
        </p:spPr>
      </p:pic>
      <p:sp>
        <p:nvSpPr>
          <p:cNvPr id="25" name="Скругленный прямоугольник 24"/>
          <p:cNvSpPr/>
          <p:nvPr/>
        </p:nvSpPr>
        <p:spPr>
          <a:xfrm>
            <a:off x="-52860" y="2225437"/>
            <a:ext cx="3461144" cy="79208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cs typeface="Arial" pitchFamily="34" charset="0"/>
              </a:rPr>
              <a:t>Организации дополнительного образования</a:t>
            </a:r>
            <a:endParaRPr lang="ru-RU" b="1" dirty="0">
              <a:solidFill>
                <a:schemeClr val="tx2"/>
              </a:solidFill>
              <a:cs typeface="Arial" pitchFamily="34" charset="0"/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5480100" y="2944766"/>
            <a:ext cx="792088" cy="883366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>
            <a:off x="6406597" y="2945311"/>
            <a:ext cx="792088" cy="883366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167426" y="3865929"/>
            <a:ext cx="1170384" cy="79208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cs typeface="Arial" pitchFamily="34" charset="0"/>
              </a:rPr>
              <a:t>9</a:t>
            </a:r>
            <a:endParaRPr lang="ru-RU" b="1" dirty="0" smtClean="0">
              <a:solidFill>
                <a:srgbClr val="C00000"/>
              </a:solidFill>
              <a:cs typeface="Arial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2"/>
                </a:solidFill>
                <a:cs typeface="Arial" pitchFamily="34" charset="0"/>
              </a:rPr>
              <a:t>СОШ</a:t>
            </a:r>
            <a:endParaRPr lang="ru-RU" b="1" dirty="0">
              <a:solidFill>
                <a:schemeClr val="tx2"/>
              </a:solidFill>
              <a:cs typeface="Arial" pitchFamily="34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6432245" y="3865929"/>
            <a:ext cx="1170384" cy="79208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cs typeface="Arial" pitchFamily="34" charset="0"/>
              </a:rPr>
              <a:t>5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b="1" dirty="0">
                <a:solidFill>
                  <a:schemeClr val="tx2"/>
                </a:solidFill>
                <a:cs typeface="Arial" pitchFamily="34" charset="0"/>
              </a:rPr>
              <a:t>О</a:t>
            </a:r>
            <a:r>
              <a:rPr lang="ru-RU" b="1" dirty="0" smtClean="0">
                <a:solidFill>
                  <a:schemeClr val="tx2"/>
                </a:solidFill>
                <a:cs typeface="Arial" pitchFamily="34" charset="0"/>
              </a:rPr>
              <a:t>ОШ</a:t>
            </a:r>
            <a:endParaRPr lang="ru-RU" b="1" dirty="0">
              <a:solidFill>
                <a:schemeClr val="tx2"/>
              </a:solidFill>
              <a:cs typeface="Arial" pitchFamily="34" charset="0"/>
            </a:endParaRPr>
          </a:p>
        </p:txBody>
      </p:sp>
      <p:sp>
        <p:nvSpPr>
          <p:cNvPr id="3" name="Стрелка вправо 2"/>
          <p:cNvSpPr/>
          <p:nvPr/>
        </p:nvSpPr>
        <p:spPr>
          <a:xfrm>
            <a:off x="4739441" y="711073"/>
            <a:ext cx="978408" cy="484632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5752618" y="543795"/>
            <a:ext cx="1872208" cy="79208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cs typeface="Arial" pitchFamily="34" charset="0"/>
              </a:rPr>
              <a:t>5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cs typeface="Arial" pitchFamily="34" charset="0"/>
              </a:rPr>
              <a:t>филиалов</a:t>
            </a: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3281883" y="1393981"/>
            <a:ext cx="1872208" cy="79208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cs typeface="Arial" pitchFamily="34" charset="0"/>
              </a:rPr>
              <a:t>ГДО на базе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cs typeface="Arial" pitchFamily="34" charset="0"/>
              </a:rPr>
              <a:t> 8 школ</a:t>
            </a:r>
            <a:endParaRPr lang="ru-RU" b="1" dirty="0" smtClean="0">
              <a:solidFill>
                <a:schemeClr val="tx2"/>
              </a:solidFill>
              <a:cs typeface="Arial" pitchFamily="34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179512" y="3046189"/>
            <a:ext cx="820359" cy="1058924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-16976" y="4160396"/>
            <a:ext cx="1872208" cy="79208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cs typeface="Arial" pitchFamily="34" charset="0"/>
              </a:rPr>
              <a:t>Центр творчества</a:t>
            </a:r>
            <a:endParaRPr lang="ru-RU" b="1" dirty="0">
              <a:solidFill>
                <a:schemeClr val="tx2"/>
              </a:solidFill>
              <a:cs typeface="Arial" pitchFamily="34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2387443" y="3039544"/>
            <a:ext cx="823526" cy="1164904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2271163" y="4183735"/>
            <a:ext cx="1872208" cy="79208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cs typeface="Arial" pitchFamily="34" charset="0"/>
              </a:rPr>
              <a:t>ДЮСШ</a:t>
            </a:r>
            <a:endParaRPr lang="ru-RU" b="1" dirty="0">
              <a:solidFill>
                <a:schemeClr val="tx2"/>
              </a:solidFill>
              <a:cs typeface="Arial" pitchFamily="34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3118629" y="2091900"/>
            <a:ext cx="2506581" cy="172344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375169" y="2375322"/>
            <a:ext cx="20255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2518 человек</a:t>
            </a:r>
          </a:p>
          <a:p>
            <a:pPr algn="ctr"/>
            <a:r>
              <a:rPr lang="ru-RU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+</a:t>
            </a:r>
          </a:p>
          <a:p>
            <a:pPr algn="ctr"/>
            <a:r>
              <a:rPr lang="ru-RU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дошколята</a:t>
            </a:r>
            <a:endParaRPr lang="ru-RU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1103513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80512" cy="5164038"/>
          </a:xfrm>
          <a:prstGeom prst="rect">
            <a:avLst/>
          </a:prstGeom>
        </p:spPr>
      </p:pic>
      <p:sp>
        <p:nvSpPr>
          <p:cNvPr id="6" name="Прямоугольник 5" hidden="1"/>
          <p:cNvSpPr/>
          <p:nvPr/>
        </p:nvSpPr>
        <p:spPr>
          <a:xfrm>
            <a:off x="1" y="1"/>
            <a:ext cx="9540875" cy="5272088"/>
          </a:xfrm>
          <a:prstGeom prst="rect">
            <a:avLst/>
          </a:prstGeom>
          <a:solidFill>
            <a:srgbClr val="FFFFFF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366" y="0"/>
            <a:ext cx="3557234" cy="23172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318357809"/>
              </p:ext>
            </p:extLst>
          </p:nvPr>
        </p:nvGraphicFramePr>
        <p:xfrm>
          <a:off x="5619182" y="2423936"/>
          <a:ext cx="3345306" cy="24520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285528" y="381416"/>
            <a:ext cx="513982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На первом уровне</a:t>
            </a:r>
            <a:r>
              <a:rPr lang="ru-RU" sz="28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2800" b="1" dirty="0">
                <a:solidFill>
                  <a:schemeClr val="bg1"/>
                </a:solidFill>
              </a:rPr>
              <a:t>– </a:t>
            </a:r>
            <a:r>
              <a:rPr lang="ru-RU" sz="28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815 воспитанников</a:t>
            </a:r>
            <a:endParaRPr lang="ru-RU" sz="2800" b="1" dirty="0">
              <a:ln w="9525" cmpd="sng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</a:endParaRPr>
          </a:p>
          <a:p>
            <a:r>
              <a:rPr lang="ru-RU" sz="2800" b="1" i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На втором уровне </a:t>
            </a:r>
            <a:r>
              <a:rPr lang="ru-RU" sz="2800" b="1" dirty="0">
                <a:solidFill>
                  <a:schemeClr val="bg1"/>
                </a:solidFill>
              </a:rPr>
              <a:t>– </a:t>
            </a:r>
            <a:r>
              <a:rPr lang="ru-RU" sz="28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1089 учащихся</a:t>
            </a:r>
          </a:p>
          <a:p>
            <a:r>
              <a:rPr lang="ru-RU" sz="2800" b="1" spc="50" dirty="0">
                <a:ln w="9525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(291 ученик идет в 1 класс)</a:t>
            </a:r>
          </a:p>
          <a:p>
            <a:r>
              <a:rPr lang="ru-RU" sz="2800" b="1" i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На третьем уровне </a:t>
            </a:r>
            <a:r>
              <a:rPr lang="ru-RU" sz="2800" b="1" dirty="0">
                <a:solidFill>
                  <a:schemeClr val="bg1"/>
                </a:solidFill>
              </a:rPr>
              <a:t>– </a:t>
            </a:r>
            <a:r>
              <a:rPr lang="ru-RU" sz="28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1210 учащихся</a:t>
            </a:r>
          </a:p>
          <a:p>
            <a:r>
              <a:rPr lang="ru-RU" sz="2800" b="1" i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На четвертом уровне</a:t>
            </a:r>
            <a:r>
              <a:rPr lang="ru-RU" sz="28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2800" b="1" dirty="0">
                <a:solidFill>
                  <a:schemeClr val="bg1"/>
                </a:solidFill>
              </a:rPr>
              <a:t>– </a:t>
            </a:r>
            <a:r>
              <a:rPr lang="ru-RU" sz="28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219 учащихся 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67018016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456487" cy="990600"/>
          </a:xfrm>
        </p:spPr>
        <p:txBody>
          <a:bodyPr/>
          <a:lstStyle/>
          <a:p>
            <a:pPr algn="ctr"/>
            <a:r>
              <a:rPr lang="ru-RU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Укомплектованность ОУ педагогическими кадрами</a:t>
            </a:r>
            <a:endParaRPr lang="ru-RU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4111089"/>
              </p:ext>
            </p:extLst>
          </p:nvPr>
        </p:nvGraphicFramePr>
        <p:xfrm>
          <a:off x="107504" y="771550"/>
          <a:ext cx="8784976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2908758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23478"/>
            <a:ext cx="8456487" cy="962422"/>
          </a:xfrm>
        </p:spPr>
        <p:txBody>
          <a:bodyPr/>
          <a:lstStyle/>
          <a:p>
            <a:r>
              <a:rPr lang="ru-RU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Молодые специалисты</a:t>
            </a:r>
            <a:endParaRPr lang="ru-RU" dirty="0"/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3087458"/>
              </p:ext>
            </p:extLst>
          </p:nvPr>
        </p:nvGraphicFramePr>
        <p:xfrm>
          <a:off x="-173636" y="771550"/>
          <a:ext cx="6446838" cy="36871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932040" y="2281487"/>
            <a:ext cx="4104456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2012-2013 уч.год – 13 специалистов</a:t>
            </a:r>
          </a:p>
          <a:p>
            <a:r>
              <a:rPr lang="ru-RU" dirty="0" smtClean="0"/>
              <a:t>2013-2014 уч.год – 5 специалистов </a:t>
            </a:r>
          </a:p>
          <a:p>
            <a:r>
              <a:rPr lang="ru-RU" dirty="0" smtClean="0"/>
              <a:t>2014-2015 уч.год – 8 специалистов</a:t>
            </a:r>
          </a:p>
          <a:p>
            <a:r>
              <a:rPr lang="ru-RU" dirty="0" smtClean="0"/>
              <a:t>2015-2015 уч.год – 2 специалиста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8240567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23478"/>
            <a:ext cx="8456487" cy="962422"/>
          </a:xfrm>
        </p:spPr>
        <p:txBody>
          <a:bodyPr/>
          <a:lstStyle/>
          <a:p>
            <a:r>
              <a:rPr lang="ru-RU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Квалификационные категории педагогических работников</a:t>
            </a:r>
            <a:endParaRPr lang="ru-RU" dirty="0"/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1687163"/>
              </p:ext>
            </p:extLst>
          </p:nvPr>
        </p:nvGraphicFramePr>
        <p:xfrm>
          <a:off x="-756592" y="771550"/>
          <a:ext cx="6446838" cy="36871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Стрелка вниз 3"/>
          <p:cNvSpPr/>
          <p:nvPr/>
        </p:nvSpPr>
        <p:spPr>
          <a:xfrm rot="19488174">
            <a:off x="5275141" y="1034147"/>
            <a:ext cx="2016224" cy="3024336"/>
          </a:xfrm>
          <a:prstGeom prst="downArrow">
            <a:avLst>
              <a:gd name="adj1" fmla="val 31447"/>
              <a:gd name="adj2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587850" y="3795886"/>
            <a:ext cx="4192165" cy="13476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651933" y="3858552"/>
            <a:ext cx="4063998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i="1" dirty="0" smtClean="0"/>
              <a:t>Доля педагогических работников, получивших первую и высшую квалификационную категорию в 2014-2015 учебном году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1722550445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419622"/>
            <a:ext cx="8528495" cy="29105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/>
              <a:t>2014 год – переподготовлено 47,6 % от общего числа педагогических работников           на 4,5 %</a:t>
            </a:r>
          </a:p>
          <a:p>
            <a:pPr marL="0" indent="0">
              <a:buNone/>
            </a:pPr>
            <a:r>
              <a:rPr lang="ru-RU" sz="2400" dirty="0" smtClean="0"/>
              <a:t>В дистанционной форме       на 26 %, чем в 2013 учебном году</a:t>
            </a:r>
          </a:p>
          <a:p>
            <a:pPr marL="0" indent="0">
              <a:buNone/>
            </a:pPr>
            <a:r>
              <a:rPr lang="ru-RU" sz="2400" dirty="0" smtClean="0"/>
              <a:t>       100% воспитателей ДОУ прошли курсы повышения квалификации по реализации ФГОС дошкольного образования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23528" y="123478"/>
            <a:ext cx="8456487" cy="9624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342900" rtl="0" eaLnBrk="1" latinLnBrk="0" hangingPunct="1">
              <a:spcBef>
                <a:spcPct val="0"/>
              </a:spcBef>
              <a:buNone/>
              <a:defRPr sz="27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Квалификационные категории педагогических работников</a:t>
            </a:r>
            <a:endParaRPr lang="ru-RU" dirty="0"/>
          </a:p>
        </p:txBody>
      </p:sp>
      <p:sp>
        <p:nvSpPr>
          <p:cNvPr id="5" name="Стрелка вверх 4"/>
          <p:cNvSpPr/>
          <p:nvPr/>
        </p:nvSpPr>
        <p:spPr>
          <a:xfrm rot="1996760">
            <a:off x="4335746" y="1792865"/>
            <a:ext cx="432048" cy="549746"/>
          </a:xfrm>
          <a:prstGeom prst="up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верх 5"/>
          <p:cNvSpPr/>
          <p:nvPr/>
        </p:nvSpPr>
        <p:spPr>
          <a:xfrm rot="1996760">
            <a:off x="3692591" y="2332757"/>
            <a:ext cx="432048" cy="549746"/>
          </a:xfrm>
          <a:prstGeom prst="up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верх 6"/>
          <p:cNvSpPr/>
          <p:nvPr/>
        </p:nvSpPr>
        <p:spPr>
          <a:xfrm>
            <a:off x="251520" y="3075806"/>
            <a:ext cx="432048" cy="549746"/>
          </a:xfrm>
          <a:prstGeom prst="up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5533396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217" y="-20538"/>
            <a:ext cx="9180512" cy="5164038"/>
          </a:xfrm>
          <a:prstGeom prst="rect">
            <a:avLst/>
          </a:prstGeom>
        </p:spPr>
      </p:pic>
      <p:sp>
        <p:nvSpPr>
          <p:cNvPr id="6" name="Прямоугольник 5" hidden="1"/>
          <p:cNvSpPr/>
          <p:nvPr/>
        </p:nvSpPr>
        <p:spPr>
          <a:xfrm>
            <a:off x="1" y="1"/>
            <a:ext cx="9540875" cy="5272088"/>
          </a:xfrm>
          <a:prstGeom prst="rect">
            <a:avLst/>
          </a:prstGeom>
          <a:solidFill>
            <a:srgbClr val="FFFFFF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05" b="9174"/>
          <a:stretch/>
        </p:blipFill>
        <p:spPr>
          <a:xfrm>
            <a:off x="5376146" y="195486"/>
            <a:ext cx="3733198" cy="229185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28" y="1654279"/>
            <a:ext cx="4010025" cy="3000375"/>
          </a:xfrm>
          <a:prstGeom prst="rect">
            <a:avLst/>
          </a:prstGeom>
        </p:spPr>
      </p:pic>
      <p:grpSp>
        <p:nvGrpSpPr>
          <p:cNvPr id="19" name="Группа 18"/>
          <p:cNvGrpSpPr/>
          <p:nvPr/>
        </p:nvGrpSpPr>
        <p:grpSpPr>
          <a:xfrm>
            <a:off x="-11217" y="555526"/>
            <a:ext cx="5447313" cy="832361"/>
            <a:chOff x="-11216" y="47582"/>
            <a:chExt cx="5451276" cy="832361"/>
          </a:xfrm>
        </p:grpSpPr>
        <p:sp>
          <p:nvSpPr>
            <p:cNvPr id="23" name="Прямоугольник 22"/>
            <p:cNvSpPr/>
            <p:nvPr/>
          </p:nvSpPr>
          <p:spPr>
            <a:xfrm>
              <a:off x="-11216" y="263606"/>
              <a:ext cx="5451276" cy="453600"/>
            </a:xfrm>
            <a:prstGeom prst="rect">
              <a:avLst/>
            </a:prstGeom>
            <a:ln>
              <a:solidFill>
                <a:srgbClr val="000066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Скругленный прямоугольник 26"/>
            <p:cNvSpPr/>
            <p:nvPr/>
          </p:nvSpPr>
          <p:spPr>
            <a:xfrm>
              <a:off x="158552" y="47582"/>
              <a:ext cx="5137491" cy="83236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rgbClr val="000066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ru-RU" sz="1600" b="1" dirty="0" smtClean="0">
                  <a:solidFill>
                    <a:srgbClr val="C00000"/>
                  </a:solidFill>
                  <a:cs typeface="Arial" pitchFamily="34" charset="0"/>
                </a:rPr>
                <a:t>87,3% </a:t>
              </a:r>
              <a:r>
                <a:rPr lang="ru-RU" sz="1600" b="1" dirty="0">
                  <a:solidFill>
                    <a:schemeClr val="tx2"/>
                  </a:solidFill>
                  <a:cs typeface="Arial" pitchFamily="34" charset="0"/>
                </a:rPr>
                <a:t>педагогических работников прошли повышение квалификации по ФГОС основного общего </a:t>
              </a:r>
              <a:r>
                <a:rPr lang="ru-RU" sz="1600" b="1" dirty="0" smtClean="0">
                  <a:solidFill>
                    <a:schemeClr val="tx2"/>
                  </a:solidFill>
                  <a:cs typeface="Arial" pitchFamily="34" charset="0"/>
                </a:rPr>
                <a:t>образования</a:t>
              </a:r>
              <a:endParaRPr lang="ru-RU" sz="1600" b="1" dirty="0">
                <a:solidFill>
                  <a:schemeClr val="tx2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4579039" y="2787774"/>
            <a:ext cx="4313441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Пилотные школы по опережающему введению ФГОС основного общего образования :</a:t>
            </a:r>
            <a:endParaRPr lang="ru-RU" dirty="0"/>
          </a:p>
          <a:p>
            <a:r>
              <a:rPr lang="ru-RU" dirty="0" smtClean="0"/>
              <a:t>МБОУ Веселовская СОШ №1 – 5,6,7 классы</a:t>
            </a:r>
          </a:p>
          <a:p>
            <a:r>
              <a:rPr lang="ru-RU" dirty="0" smtClean="0"/>
              <a:t>МБОУ Ленинская СОШ - 5,6 классы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0994420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323528" y="123478"/>
            <a:ext cx="8456487" cy="9624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342900" rtl="0" eaLnBrk="1" latinLnBrk="0" hangingPunct="1">
              <a:spcBef>
                <a:spcPct val="0"/>
              </a:spcBef>
              <a:buNone/>
              <a:defRPr sz="27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ru-RU" dirty="0"/>
          </a:p>
        </p:txBody>
      </p:sp>
      <p:pic>
        <p:nvPicPr>
          <p:cNvPr id="6146" name="Picture 2" descr="http://vesotobr.ru/images/cms/data/donskova_e_v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6461"/>
            <a:ext cx="2407323" cy="2911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vesotobr.ru/images/cms/data/dsc06070_500x332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776" y="469626"/>
            <a:ext cx="4250306" cy="28222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51520" y="3291830"/>
            <a:ext cx="3600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Донскова Е.В.</a:t>
            </a:r>
          </a:p>
          <a:p>
            <a:r>
              <a:rPr lang="ru-RU" i="1" dirty="0" smtClean="0"/>
              <a:t>Учитель иностранного языка МБОУ Веселовская СОШ №1</a:t>
            </a:r>
          </a:p>
          <a:p>
            <a:r>
              <a:rPr lang="ru-RU" i="1" dirty="0" smtClean="0"/>
              <a:t>(Лауреат Премии Губернатора Ростовской области 2015)</a:t>
            </a:r>
          </a:p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283968" y="3391067"/>
            <a:ext cx="4071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Сергеева Л.А.</a:t>
            </a:r>
          </a:p>
          <a:p>
            <a:r>
              <a:rPr lang="ru-RU" i="1" dirty="0" smtClean="0"/>
              <a:t>Учитель информатики</a:t>
            </a:r>
          </a:p>
          <a:p>
            <a:r>
              <a:rPr lang="ru-RU" i="1" dirty="0" smtClean="0"/>
              <a:t>МБОУ Краснознаменская </a:t>
            </a:r>
            <a:r>
              <a:rPr lang="ru-RU" i="1" dirty="0"/>
              <a:t>О</a:t>
            </a:r>
            <a:r>
              <a:rPr lang="ru-RU" i="1" dirty="0" smtClean="0"/>
              <a:t>ОШ </a:t>
            </a:r>
          </a:p>
        </p:txBody>
      </p:sp>
    </p:spTree>
    <p:extLst>
      <p:ext uri="{BB962C8B-B14F-4D97-AF65-F5344CB8AC3E}">
        <p14:creationId xmlns:p14="http://schemas.microsoft.com/office/powerpoint/2010/main" val="2522737456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323528" y="123478"/>
            <a:ext cx="8456487" cy="9624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342900" rtl="0" eaLnBrk="1" latinLnBrk="0" hangingPunct="1">
              <a:spcBef>
                <a:spcPct val="0"/>
              </a:spcBef>
              <a:buNone/>
              <a:defRPr sz="27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ru-RU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10938" y="148114"/>
            <a:ext cx="9033062" cy="9624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342900" rtl="0" eaLnBrk="1" latinLnBrk="0" hangingPunct="1">
              <a:spcBef>
                <a:spcPct val="0"/>
              </a:spcBef>
              <a:buNone/>
              <a:defRPr sz="27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Конкурс профессионального мастерства </a:t>
            </a:r>
          </a:p>
          <a:p>
            <a:pPr fontAlgn="auto"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«Учитель года - 2015» </a:t>
            </a:r>
            <a:endParaRPr lang="ru-RU" dirty="0"/>
          </a:p>
        </p:txBody>
      </p:sp>
      <p:pic>
        <p:nvPicPr>
          <p:cNvPr id="8194" name="Picture 2" descr="http://vesotobr.ru/images/cms/data/scan000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8" y="1085900"/>
            <a:ext cx="1800200" cy="2645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vesotobr.ru/images/cms/data/iwenk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409" y="952764"/>
            <a:ext cx="1550588" cy="2645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vesotobr.ru/images/cms/data/cehmistrenko_m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234" y="853949"/>
            <a:ext cx="1734898" cy="2604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1867" y="3651870"/>
            <a:ext cx="2401901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Беркун Е.А.</a:t>
            </a:r>
          </a:p>
          <a:p>
            <a:r>
              <a:rPr lang="ru-RU" sz="1400" dirty="0" smtClean="0"/>
              <a:t>Учитель начальных классов </a:t>
            </a:r>
          </a:p>
          <a:p>
            <a:r>
              <a:rPr lang="ru-RU" sz="1400" dirty="0" smtClean="0"/>
              <a:t>МБОУ Веселовская СОШ №1</a:t>
            </a:r>
          </a:p>
          <a:p>
            <a:r>
              <a:rPr lang="ru-RU" sz="1400" dirty="0" smtClean="0"/>
              <a:t>Номинация</a:t>
            </a:r>
          </a:p>
          <a:p>
            <a:r>
              <a:rPr lang="ru-RU" sz="1400" dirty="0" smtClean="0"/>
              <a:t>«Учитель» </a:t>
            </a:r>
            <a:endParaRPr lang="ru-RU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3020868" y="3601857"/>
            <a:ext cx="2401901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Ищенко Е.И.</a:t>
            </a:r>
          </a:p>
          <a:p>
            <a:r>
              <a:rPr lang="ru-RU" sz="1400" dirty="0" smtClean="0"/>
              <a:t>Воспитатель МБДОУ д/с №1</a:t>
            </a:r>
          </a:p>
          <a:p>
            <a:r>
              <a:rPr lang="ru-RU" sz="1400" dirty="0" smtClean="0"/>
              <a:t>«Колокольчик»</a:t>
            </a:r>
          </a:p>
          <a:p>
            <a:r>
              <a:rPr lang="ru-RU" sz="1400" dirty="0" smtClean="0"/>
              <a:t>Номинация</a:t>
            </a:r>
          </a:p>
          <a:p>
            <a:r>
              <a:rPr lang="ru-RU" sz="1400" dirty="0" smtClean="0"/>
              <a:t>«Воспитатель»</a:t>
            </a:r>
            <a:endParaRPr lang="ru-RU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5652120" y="3490110"/>
            <a:ext cx="33843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Цехмистренко М.Н</a:t>
            </a:r>
          </a:p>
          <a:p>
            <a:r>
              <a:rPr lang="ru-RU" sz="1400" dirty="0" smtClean="0"/>
              <a:t>Учитель истории</a:t>
            </a:r>
          </a:p>
          <a:p>
            <a:r>
              <a:rPr lang="ru-RU" sz="1400" dirty="0" smtClean="0"/>
              <a:t>МБОУ Веселовская СОШ №2</a:t>
            </a:r>
          </a:p>
          <a:p>
            <a:r>
              <a:rPr lang="ru-RU" sz="1400" dirty="0" smtClean="0"/>
              <a:t>Номинация</a:t>
            </a:r>
          </a:p>
          <a:p>
            <a:r>
              <a:rPr lang="ru-RU" sz="1400" dirty="0" smtClean="0"/>
              <a:t>«Педагогический дебют»</a:t>
            </a:r>
          </a:p>
          <a:p>
            <a:r>
              <a:rPr lang="ru-RU" sz="1400" dirty="0" smtClean="0"/>
              <a:t>Лауреат конкурса «Учитель года Дона»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896551735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92546"/>
            <a:ext cx="4578551" cy="29098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8" name="Picture 2" descr="http://vesotobr.ru/images/cms/data/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75600"/>
            <a:ext cx="4104456" cy="25340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01575"/>
            <a:ext cx="4073649" cy="27157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015610"/>
            <a:ext cx="3137545" cy="2091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681968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http://moi-universitet.ru/resources/i8905-image-origi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374" y="1384611"/>
            <a:ext cx="3143250" cy="235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miresteta.my1.ru/deti/atest/intimetech/dliaFGOS1.pn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5486"/>
            <a:ext cx="5256584" cy="473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270449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http://fb.ru/misc/i/gallery/13554/12404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43558"/>
            <a:ext cx="4762500" cy="346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://www.pligin.ru/pictures/indiv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-1"/>
            <a:ext cx="3707904" cy="2745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http://i-russia.ru/media/photos/medium/41d3a9ea2da33d4b278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859782"/>
            <a:ext cx="3001405" cy="217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8720895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512" y="0"/>
            <a:ext cx="9180512" cy="5164038"/>
          </a:xfrm>
          <a:prstGeom prst="rect">
            <a:avLst/>
          </a:prstGeom>
        </p:spPr>
      </p:pic>
      <p:sp>
        <p:nvSpPr>
          <p:cNvPr id="6" name="Прямоугольник 5" hidden="1"/>
          <p:cNvSpPr/>
          <p:nvPr/>
        </p:nvSpPr>
        <p:spPr>
          <a:xfrm>
            <a:off x="1" y="1"/>
            <a:ext cx="9540875" cy="5272088"/>
          </a:xfrm>
          <a:prstGeom prst="rect">
            <a:avLst/>
          </a:prstGeom>
          <a:solidFill>
            <a:srgbClr val="FFFFFF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screen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6386" y="-288752"/>
            <a:ext cx="5154184" cy="541932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5400000" algn="t" rotWithShape="0">
              <a:schemeClr val="bg1">
                <a:alpha val="40000"/>
              </a:schemeClr>
            </a:outerShdw>
          </a:effectLst>
          <a:scene3d>
            <a:camera prst="perspectiveHeroicExtremeLeftFacing"/>
            <a:lightRig rig="harsh" dir="t">
              <a:rot lat="0" lon="0" rev="3000000"/>
            </a:lightRig>
          </a:scene3d>
          <a:sp3d extrusionH="254000">
            <a:bevelT w="82550" h="44450" prst="angle"/>
            <a:bevelB w="82550" h="44450" prst="angle"/>
            <a:contourClr>
              <a:schemeClr val="accent3">
                <a:lumMod val="40000"/>
                <a:lumOff val="6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Прямоугольник 1"/>
          <p:cNvSpPr>
            <a:spLocks noChangeArrowheads="1"/>
          </p:cNvSpPr>
          <p:nvPr/>
        </p:nvSpPr>
        <p:spPr bwMode="auto">
          <a:xfrm>
            <a:off x="35496" y="51470"/>
            <a:ext cx="90010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Оснащенность учебного процесса компьютерной техникой в школах Веселовского района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print"/>
          <a:srcRect r="19854"/>
          <a:stretch/>
        </p:blipFill>
        <p:spPr>
          <a:xfrm>
            <a:off x="6634643" y="1203598"/>
            <a:ext cx="2511087" cy="2088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2911656"/>
              </p:ext>
            </p:extLst>
          </p:nvPr>
        </p:nvGraphicFramePr>
        <p:xfrm>
          <a:off x="251520" y="1203598"/>
          <a:ext cx="6205645" cy="2320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02203"/>
                <a:gridCol w="1903442"/>
              </a:tblGrid>
              <a:tr h="490853">
                <a:tc>
                  <a:txBody>
                    <a:bodyPr/>
                    <a:lstStyle/>
                    <a:p>
                      <a:pPr marL="0" indent="0" algn="l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ru-RU" sz="1600" b="1" i="1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Всего компьютеров</a:t>
                      </a:r>
                      <a:endParaRPr lang="ru-RU" sz="1600" b="1" i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u="none" dirty="0" smtClean="0">
                          <a:solidFill>
                            <a:srgbClr val="C00000"/>
                          </a:solidFill>
                        </a:rPr>
                        <a:t>694</a:t>
                      </a:r>
                      <a:endParaRPr lang="ru-RU" sz="1600" b="1" i="1" u="none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490853">
                <a:tc>
                  <a:txBody>
                    <a:bodyPr/>
                    <a:lstStyle/>
                    <a:p>
                      <a:pPr marL="0" indent="0" algn="l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ru-RU" sz="1600" b="1" i="1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Имеют доступ к сети</a:t>
                      </a:r>
                      <a:r>
                        <a:rPr lang="ru-RU" sz="1600" b="1" i="1" kern="1200" baseline="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«Интернет»</a:t>
                      </a:r>
                      <a:endParaRPr lang="ru-RU" sz="1600" b="1" i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u="none" dirty="0" smtClean="0">
                          <a:solidFill>
                            <a:srgbClr val="C00000"/>
                          </a:solidFill>
                        </a:rPr>
                        <a:t>256</a:t>
                      </a:r>
                      <a:endParaRPr lang="ru-RU" sz="1600" b="1" i="1" u="none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490853">
                <a:tc>
                  <a:txBody>
                    <a:bodyPr/>
                    <a:lstStyle/>
                    <a:p>
                      <a:pPr marL="0" indent="0" algn="l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ru-RU" sz="1600" b="1" i="1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Учеников приходится на 1 компьютер</a:t>
                      </a:r>
                      <a:endParaRPr lang="ru-RU" sz="1600" b="1" i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ru-RU" sz="1600" b="1" i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Менее</a:t>
                      </a:r>
                      <a:r>
                        <a:rPr lang="ru-RU" sz="1600" b="1" i="1" kern="1200" baseline="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4 </a:t>
                      </a:r>
                      <a:endParaRPr lang="ru-RU" sz="1600" b="1" i="1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8478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i="1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На каждый компьютер, подключенный к сети «Интернет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ru-RU" sz="1600" b="1" i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ru-RU" sz="1600" b="1" i="1" kern="1200" baseline="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учащихся</a:t>
                      </a:r>
                      <a:endParaRPr lang="ru-RU" sz="1600" b="1" i="1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1266" name="Picture 2" descr="http://echo.msk.ru/files/832469.jpg?135065327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546" y="3291830"/>
            <a:ext cx="3408313" cy="2272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1168872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23528" y="123478"/>
            <a:ext cx="8456487" cy="9624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342900" rtl="0" eaLnBrk="1" latinLnBrk="0" hangingPunct="1">
              <a:spcBef>
                <a:spcPct val="0"/>
              </a:spcBef>
              <a:buNone/>
              <a:defRPr sz="27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Организация профильного обучения</a:t>
            </a:r>
            <a:endParaRPr lang="ru-RU" dirty="0"/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0718794"/>
              </p:ext>
            </p:extLst>
          </p:nvPr>
        </p:nvGraphicFramePr>
        <p:xfrm>
          <a:off x="-21554" y="631960"/>
          <a:ext cx="9165554" cy="45115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26238565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23528" y="123478"/>
            <a:ext cx="8456487" cy="9624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342900" rtl="0" eaLnBrk="1" latinLnBrk="0" hangingPunct="1">
              <a:spcBef>
                <a:spcPct val="0"/>
              </a:spcBef>
              <a:buNone/>
              <a:defRPr sz="27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Организация профильного обучения</a:t>
            </a:r>
            <a:endParaRPr lang="ru-RU" dirty="0"/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592563200"/>
              </p:ext>
            </p:extLst>
          </p:nvPr>
        </p:nvGraphicFramePr>
        <p:xfrm>
          <a:off x="10344" y="699542"/>
          <a:ext cx="9133656" cy="4443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70260989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512" y="0"/>
            <a:ext cx="9180512" cy="5164038"/>
          </a:xfrm>
          <a:prstGeom prst="rect">
            <a:avLst/>
          </a:prstGeom>
        </p:spPr>
      </p:pic>
      <p:sp>
        <p:nvSpPr>
          <p:cNvPr id="6" name="Прямоугольник 5" hidden="1"/>
          <p:cNvSpPr/>
          <p:nvPr/>
        </p:nvSpPr>
        <p:spPr>
          <a:xfrm>
            <a:off x="1" y="1"/>
            <a:ext cx="9540875" cy="5272088"/>
          </a:xfrm>
          <a:prstGeom prst="rect">
            <a:avLst/>
          </a:prstGeom>
          <a:solidFill>
            <a:srgbClr val="FFFFFF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screen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6386" y="-288752"/>
            <a:ext cx="5154184" cy="541932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5400000" algn="t" rotWithShape="0">
              <a:schemeClr val="bg1">
                <a:alpha val="40000"/>
              </a:schemeClr>
            </a:outerShdw>
          </a:effectLst>
          <a:scene3d>
            <a:camera prst="perspectiveHeroicExtremeLeftFacing"/>
            <a:lightRig rig="harsh" dir="t">
              <a:rot lat="0" lon="0" rev="3000000"/>
            </a:lightRig>
          </a:scene3d>
          <a:sp3d extrusionH="254000">
            <a:bevelT w="82550" h="44450" prst="angle"/>
            <a:bevelB w="82550" h="44450" prst="angle"/>
            <a:contourClr>
              <a:schemeClr val="accent3">
                <a:lumMod val="40000"/>
                <a:lumOff val="6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Прямоугольник 1"/>
          <p:cNvSpPr>
            <a:spLocks noChangeArrowheads="1"/>
          </p:cNvSpPr>
          <p:nvPr/>
        </p:nvSpPr>
        <p:spPr bwMode="auto">
          <a:xfrm>
            <a:off x="35496" y="51470"/>
            <a:ext cx="90010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Бюджет системы образования Веселовского района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2787468"/>
              </p:ext>
            </p:extLst>
          </p:nvPr>
        </p:nvGraphicFramePr>
        <p:xfrm>
          <a:off x="611560" y="1352029"/>
          <a:ext cx="8208912" cy="38706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5164"/>
                <a:gridCol w="1926874"/>
                <a:gridCol w="1926874"/>
              </a:tblGrid>
              <a:tr h="541506">
                <a:tc>
                  <a:txBody>
                    <a:bodyPr/>
                    <a:lstStyle/>
                    <a:p>
                      <a:pPr marL="0" indent="0" algn="l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lang="ru-RU" sz="1600" b="1" i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u="none" dirty="0" smtClean="0">
                          <a:solidFill>
                            <a:srgbClr val="C00000"/>
                          </a:solidFill>
                        </a:rPr>
                        <a:t>2014 год</a:t>
                      </a:r>
                      <a:endParaRPr lang="ru-RU" sz="1600" b="1" i="1" u="none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u="none" dirty="0" smtClean="0">
                          <a:solidFill>
                            <a:srgbClr val="C00000"/>
                          </a:solidFill>
                        </a:rPr>
                        <a:t>2015 год</a:t>
                      </a:r>
                    </a:p>
                    <a:p>
                      <a:pPr algn="ctr"/>
                      <a:r>
                        <a:rPr lang="ru-RU" sz="1600" b="1" i="1" u="none" dirty="0" smtClean="0">
                          <a:solidFill>
                            <a:srgbClr val="C00000"/>
                          </a:solidFill>
                        </a:rPr>
                        <a:t>(по состоянию на 01.08.15)</a:t>
                      </a:r>
                      <a:endParaRPr lang="ru-RU" sz="1600" b="1" i="1" u="none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41506">
                <a:tc>
                  <a:txBody>
                    <a:bodyPr/>
                    <a:lstStyle/>
                    <a:p>
                      <a:pPr marL="0" indent="0" algn="l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ru-RU" sz="1600" b="1" i="1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Бюджет системы образования</a:t>
                      </a:r>
                      <a:r>
                        <a:rPr lang="ru-RU" sz="1600" b="1" i="1" kern="1200" baseline="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Веселовского района</a:t>
                      </a:r>
                      <a:endParaRPr lang="ru-RU" sz="1600" b="1" i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u="none" dirty="0" smtClean="0">
                          <a:solidFill>
                            <a:srgbClr val="C00000"/>
                          </a:solidFill>
                        </a:rPr>
                        <a:t>274,75</a:t>
                      </a:r>
                      <a:r>
                        <a:rPr lang="ru-RU" sz="1600" b="1" i="1" u="none" baseline="0" dirty="0" smtClean="0">
                          <a:solidFill>
                            <a:srgbClr val="C00000"/>
                          </a:solidFill>
                        </a:rPr>
                        <a:t> млн.рублей</a:t>
                      </a:r>
                      <a:endParaRPr lang="ru-RU" sz="1600" b="1" i="1" u="none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u="none" dirty="0" smtClean="0">
                          <a:solidFill>
                            <a:srgbClr val="C00000"/>
                          </a:solidFill>
                        </a:rPr>
                        <a:t>ИЗРАСХОДОВАНО</a:t>
                      </a:r>
                    </a:p>
                    <a:p>
                      <a:pPr algn="ctr"/>
                      <a:r>
                        <a:rPr lang="ru-RU" sz="1600" b="1" i="1" u="none" dirty="0" smtClean="0">
                          <a:solidFill>
                            <a:srgbClr val="C00000"/>
                          </a:solidFill>
                        </a:rPr>
                        <a:t>177,14</a:t>
                      </a:r>
                      <a:r>
                        <a:rPr lang="ru-RU" sz="1600" b="1" i="1" u="none" baseline="0" dirty="0" smtClean="0">
                          <a:solidFill>
                            <a:srgbClr val="C00000"/>
                          </a:solidFill>
                        </a:rPr>
                        <a:t> млн.рублей</a:t>
                      </a:r>
                      <a:endParaRPr lang="ru-RU" sz="1600" b="1" i="1" u="none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41506">
                <a:tc>
                  <a:txBody>
                    <a:bodyPr/>
                    <a:lstStyle/>
                    <a:p>
                      <a:pPr marL="0" indent="0" algn="l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ru-RU" sz="1600" b="1" i="1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Заработная плата (израсходовано)</a:t>
                      </a:r>
                      <a:endParaRPr lang="ru-RU" sz="1600" b="1" i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u="none" dirty="0" smtClean="0">
                          <a:solidFill>
                            <a:srgbClr val="C00000"/>
                          </a:solidFill>
                        </a:rPr>
                        <a:t>162, 6</a:t>
                      </a:r>
                      <a:r>
                        <a:rPr lang="ru-RU" sz="1600" b="1" i="1" u="none" baseline="0" dirty="0" smtClean="0">
                          <a:solidFill>
                            <a:srgbClr val="C00000"/>
                          </a:solidFill>
                        </a:rPr>
                        <a:t> </a:t>
                      </a:r>
                    </a:p>
                    <a:p>
                      <a:pPr algn="ctr"/>
                      <a:r>
                        <a:rPr lang="ru-RU" sz="1600" b="1" i="1" u="none" baseline="0" dirty="0" smtClean="0">
                          <a:solidFill>
                            <a:srgbClr val="C00000"/>
                          </a:solidFill>
                        </a:rPr>
                        <a:t>млн. рублей</a:t>
                      </a:r>
                      <a:endParaRPr lang="ru-RU" sz="1600" b="1" i="1" u="none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u="none" dirty="0" smtClean="0">
                          <a:solidFill>
                            <a:srgbClr val="C00000"/>
                          </a:solidFill>
                        </a:rPr>
                        <a:t>88,49 млн.рублей</a:t>
                      </a:r>
                      <a:endParaRPr lang="ru-RU" sz="1600" b="1" i="1" u="none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26812">
                <a:tc>
                  <a:txBody>
                    <a:bodyPr/>
                    <a:lstStyle/>
                    <a:p>
                      <a:pPr marL="0" indent="0" algn="l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ru-RU" sz="1600" b="1" i="1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На закупку учебников</a:t>
                      </a:r>
                      <a:endParaRPr lang="ru-RU" sz="1600" b="1" i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ru-RU" sz="1600" b="1" i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1,96 млн. рублей</a:t>
                      </a:r>
                      <a:endParaRPr lang="ru-RU" sz="1600" b="1" i="1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ru-RU" sz="1600" b="1" i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1,64 млн.рублей</a:t>
                      </a:r>
                      <a:endParaRPr lang="ru-RU" sz="1600" b="1" i="1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391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i="1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Пополнение учебно-материальной базы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ru-RU" sz="1600" b="1" i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3,32 млн.рублей</a:t>
                      </a:r>
                      <a:endParaRPr lang="ru-RU" sz="1600" b="1" i="1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ru-RU" sz="1600" b="1" i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2,8</a:t>
                      </a:r>
                      <a:r>
                        <a:rPr lang="ru-RU" sz="1600" b="1" i="1" kern="1200" baseline="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млн.рублей</a:t>
                      </a:r>
                      <a:endParaRPr lang="ru-RU" sz="1600" b="1" i="1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341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i="1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Организация подвоза детей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ru-RU" sz="1600" b="1" i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2,7</a:t>
                      </a:r>
                      <a:r>
                        <a:rPr lang="ru-RU" sz="1600" b="1" i="1" kern="1200" baseline="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млн. рублей</a:t>
                      </a:r>
                      <a:endParaRPr lang="ru-RU" sz="1600" b="1" i="1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ru-RU" sz="1600" b="1" i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1,64 млн.рублей</a:t>
                      </a:r>
                      <a:endParaRPr lang="ru-RU" sz="1600" b="1" i="1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63593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i="1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Ремонт</a:t>
                      </a:r>
                      <a:r>
                        <a:rPr lang="ru-RU" sz="1600" b="1" i="1" kern="1200" baseline="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и благоустройство зданий и территорий ОУ</a:t>
                      </a:r>
                      <a:endParaRPr lang="ru-RU" sz="1600" b="1" i="1" kern="1200" dirty="0" smtClean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ru-RU" sz="1600" b="1" i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4,5 млн.рублей</a:t>
                      </a:r>
                      <a:endParaRPr lang="ru-RU" sz="1600" b="1" i="1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ru-RU" sz="1600" b="1" i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1,49 млн.рублей </a:t>
                      </a:r>
                      <a:endParaRPr lang="ru-RU" sz="1600" b="1" i="1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9213671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23528" y="123478"/>
            <a:ext cx="8456487" cy="9624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342900" rtl="0" eaLnBrk="1" latinLnBrk="0" hangingPunct="1">
              <a:spcBef>
                <a:spcPct val="0"/>
              </a:spcBef>
              <a:buNone/>
              <a:defRPr sz="27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Увеличение заработной платы по Указам Президента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3660369"/>
              </p:ext>
            </p:extLst>
          </p:nvPr>
        </p:nvGraphicFramePr>
        <p:xfrm>
          <a:off x="107504" y="1203598"/>
          <a:ext cx="7776864" cy="3817620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2592288"/>
                <a:gridCol w="2592288"/>
                <a:gridCol w="2592288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Средняя</a:t>
                      </a:r>
                      <a:r>
                        <a:rPr lang="ru-RU" baseline="0" dirty="0" smtClean="0"/>
                        <a:t> заработная плата педагогических работников – 100% к средней заработной плате в сфере общего образования в Ростовской области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/>
                        <a:t>Средняя заработная плата в сфере общего образования в Ростовской области</a:t>
                      </a:r>
                    </a:p>
                    <a:p>
                      <a:pPr marL="0" marR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/>
                        <a:t>(рублей)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Средний</a:t>
                      </a:r>
                      <a:r>
                        <a:rPr lang="ru-RU" baseline="0" dirty="0" smtClean="0"/>
                        <a:t> размер заработной платы педагогических работников Веселовского района (рублей) по состоянию на 01.08.2015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Дошкольного</a:t>
                      </a:r>
                      <a:r>
                        <a:rPr lang="ru-RU" baseline="0" dirty="0" smtClean="0"/>
                        <a:t> образования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21 401,</a:t>
                      </a:r>
                      <a:r>
                        <a:rPr lang="ru-RU" sz="2400" b="1" baseline="0" dirty="0" smtClean="0"/>
                        <a:t> 3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20 284, 52</a:t>
                      </a:r>
                      <a:endParaRPr lang="ru-RU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Учреждений</a:t>
                      </a:r>
                      <a:r>
                        <a:rPr lang="ru-RU" baseline="0" dirty="0" smtClean="0"/>
                        <a:t> общего образования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24</a:t>
                      </a:r>
                      <a:r>
                        <a:rPr lang="ru-RU" sz="2400" b="1" baseline="0" dirty="0" smtClean="0"/>
                        <a:t> 707, 5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24 169,92</a:t>
                      </a:r>
                      <a:endParaRPr lang="ru-RU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Учреждений дополнительного</a:t>
                      </a:r>
                      <a:r>
                        <a:rPr lang="ru-RU" baseline="0" dirty="0" smtClean="0"/>
                        <a:t> образования детей (80,5 % к средней заработной плате в сфере общего образования в Ростовской области)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21</a:t>
                      </a:r>
                      <a:r>
                        <a:rPr lang="ru-RU" sz="2400" b="1" baseline="0" dirty="0" smtClean="0"/>
                        <a:t> 287,5 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21</a:t>
                      </a:r>
                      <a:r>
                        <a:rPr lang="ru-RU" sz="2400" b="1" baseline="0" dirty="0" smtClean="0"/>
                        <a:t> 650, 86</a:t>
                      </a:r>
                      <a:endParaRPr lang="ru-RU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4821345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Group 14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2987194"/>
              </p:ext>
            </p:extLst>
          </p:nvPr>
        </p:nvGraphicFramePr>
        <p:xfrm>
          <a:off x="23842" y="433020"/>
          <a:ext cx="8443663" cy="4713648"/>
        </p:xfrm>
        <a:graphic>
          <a:graphicData uri="http://schemas.openxmlformats.org/drawingml/2006/table">
            <a:tbl>
              <a:tblPr/>
              <a:tblGrid>
                <a:gridCol w="365955"/>
                <a:gridCol w="3582588"/>
                <a:gridCol w="1498373"/>
                <a:gridCol w="1499945"/>
                <a:gridCol w="1496802"/>
              </a:tblGrid>
              <a:tr h="45684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№ п/п</a:t>
                      </a:r>
                      <a:endParaRPr kumimoji="0" lang="ru-RU" alt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МБОУ</a:t>
                      </a:r>
                      <a:endParaRPr kumimoji="0" lang="ru-RU" alt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Качество знаний обучающихся по итогам учебного года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842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2012-2013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2013-2014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2014-2015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2842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1.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Веселовская СОШ № 1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51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49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51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2842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2.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Веселовская СОШ № 2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44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45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48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2842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3.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Верхнесоленовская СОШ</a:t>
                      </a:r>
                      <a:endParaRPr kumimoji="0" lang="ru-RU" alt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53,6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54,9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52,6</a:t>
                      </a:r>
                      <a:endParaRPr kumimoji="0" lang="ru-RU" alt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2842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4.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Багаевская СОШ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45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46,9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55,8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2842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5.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Кировская СОШ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42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37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36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2842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6.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Ленинская СОШ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46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44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48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2842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7.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Краснооктябрьская СОШ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42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37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37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2842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8.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Позднеевская СОШ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47,6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50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53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2842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9.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Малозападенская СОШ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32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36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43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9792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10.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Краснознаменская ООШ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41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45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50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9792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11.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Красноманычская ООШ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55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45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52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9792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12.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Маныч-Балабинская ООШ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43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48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47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9792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13.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Садковская ООШ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34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40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50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9792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14.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Новинская ООШ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43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49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53,3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9792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panose="020B0604020202020204" pitchFamily="34" charset="0"/>
                        </a:rPr>
                        <a:t>Среднее значение по району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panose="020B0604020202020204" pitchFamily="34" charset="0"/>
                        </a:rPr>
                        <a:t>41,8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panose="020B0604020202020204" pitchFamily="34" charset="0"/>
                        </a:rPr>
                        <a:t>44,6</a:t>
                      </a:r>
                      <a:endParaRPr kumimoji="0" lang="ru-RU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panose="020B0604020202020204" pitchFamily="34" charset="0"/>
                        </a:rPr>
                        <a:t>48</a:t>
                      </a:r>
                      <a:endParaRPr kumimoji="0" lang="ru-RU" alt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55" marR="2665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5" name="Text Box 143"/>
          <p:cNvSpPr txBox="1">
            <a:spLocks noChangeArrowheads="1"/>
          </p:cNvSpPr>
          <p:nvPr/>
        </p:nvSpPr>
        <p:spPr bwMode="auto">
          <a:xfrm>
            <a:off x="508001" y="-95960"/>
            <a:ext cx="816927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1600" b="1" dirty="0"/>
              <a:t>Динамика качества знаний обучающихся </a:t>
            </a:r>
          </a:p>
          <a:p>
            <a:pPr algn="ctr"/>
            <a:r>
              <a:rPr lang="ru-RU" altLang="ru-RU" sz="1600" b="1" dirty="0"/>
              <a:t>общеобразовательных учреждений Весёловского района </a:t>
            </a:r>
          </a:p>
        </p:txBody>
      </p:sp>
    </p:spTree>
    <p:extLst>
      <p:ext uri="{BB962C8B-B14F-4D97-AF65-F5344CB8AC3E}">
        <p14:creationId xmlns:p14="http://schemas.microsoft.com/office/powerpoint/2010/main" val="1231873702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b="1">
                <a:solidFill>
                  <a:srgbClr val="0000CC"/>
                </a:solidFill>
              </a:rPr>
              <a:t>Для сравнения:</a:t>
            </a:r>
            <a:br>
              <a:rPr lang="ru-RU" altLang="ru-RU" b="1">
                <a:solidFill>
                  <a:srgbClr val="0000CC"/>
                </a:solidFill>
              </a:rPr>
            </a:br>
            <a:r>
              <a:rPr lang="ru-RU" altLang="ru-RU" b="1">
                <a:solidFill>
                  <a:srgbClr val="0000CC"/>
                </a:solidFill>
              </a:rPr>
              <a:t>качество знаний учащихся начальных классов</a:t>
            </a:r>
          </a:p>
        </p:txBody>
      </p:sp>
      <p:graphicFrame>
        <p:nvGraphicFramePr>
          <p:cNvPr id="9220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1257300" y="1314450"/>
          <a:ext cx="6572250" cy="3600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9" name="Диаграмма" r:id="rId3" imgW="8353612" imgH="4057674" progId="MSGraph.Chart.8">
                  <p:embed followColorScheme="full"/>
                </p:oleObj>
              </mc:Choice>
              <mc:Fallback>
                <p:oleObj name="Диаграмма" r:id="rId3" imgW="8353612" imgH="4057674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7300" y="1314450"/>
                        <a:ext cx="6572250" cy="3600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38091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71450"/>
            <a:ext cx="8892480" cy="4686300"/>
          </a:xfrm>
          <a:noFill/>
        </p:spPr>
        <p:txBody>
          <a:bodyPr/>
          <a:lstStyle/>
          <a:p>
            <a:pPr marL="0" indent="0" algn="ctr">
              <a:buNone/>
            </a:pPr>
            <a:r>
              <a:rPr lang="ru-RU" altLang="ru-RU" sz="1200" b="1" dirty="0"/>
              <a:t>Среднее значение качества знаний учащихся начальных классов образовательных организаций Весёловского района </a:t>
            </a:r>
            <a:r>
              <a:rPr lang="ru-RU" altLang="ru-RU" sz="1200" b="1" dirty="0" smtClean="0"/>
              <a:t>за </a:t>
            </a:r>
            <a:r>
              <a:rPr lang="ru-RU" altLang="ru-RU" sz="1200" b="1" dirty="0"/>
              <a:t>три учебных года (с 2013 по 2015 год)</a:t>
            </a:r>
          </a:p>
        </p:txBody>
      </p:sp>
      <p:graphicFrame>
        <p:nvGraphicFramePr>
          <p:cNvPr id="614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4155274"/>
              </p:ext>
            </p:extLst>
          </p:nvPr>
        </p:nvGraphicFramePr>
        <p:xfrm>
          <a:off x="684213" y="627063"/>
          <a:ext cx="7704137" cy="408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Диаграмма" r:id="rId3" imgW="7819928" imgH="4962647" progId="MSGraph.Chart.8">
                  <p:embed followColorScheme="full"/>
                </p:oleObj>
              </mc:Choice>
              <mc:Fallback>
                <p:oleObj name="Диаграмма" r:id="rId3" imgW="7819928" imgH="4962647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627063"/>
                        <a:ext cx="7704137" cy="4086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8" name="Text Box 6"/>
          <p:cNvSpPr txBox="1">
            <a:spLocks noChangeArrowheads="1"/>
          </p:cNvSpPr>
          <p:nvPr/>
        </p:nvSpPr>
        <p:spPr bwMode="auto">
          <a:xfrm>
            <a:off x="1547664" y="1707654"/>
            <a:ext cx="377539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b="1" dirty="0">
                <a:solidFill>
                  <a:srgbClr val="FF0000"/>
                </a:solidFill>
              </a:rPr>
              <a:t>____________________________</a:t>
            </a:r>
          </a:p>
        </p:txBody>
      </p:sp>
      <p:sp>
        <p:nvSpPr>
          <p:cNvPr id="6149" name="Text Box 7"/>
          <p:cNvSpPr txBox="1">
            <a:spLocks noChangeArrowheads="1"/>
          </p:cNvSpPr>
          <p:nvPr/>
        </p:nvSpPr>
        <p:spPr bwMode="auto">
          <a:xfrm>
            <a:off x="899592" y="4721036"/>
            <a:ext cx="78805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b="1" dirty="0" smtClean="0">
                <a:solidFill>
                  <a:srgbClr val="FF0000"/>
                </a:solidFill>
              </a:rPr>
              <a:t>53 %_____ </a:t>
            </a:r>
            <a:r>
              <a:rPr lang="ru-RU" altLang="ru-RU" b="1" dirty="0">
                <a:solidFill>
                  <a:srgbClr val="FF0000"/>
                </a:solidFill>
              </a:rPr>
              <a:t>среднее значение показателя по району </a:t>
            </a:r>
          </a:p>
        </p:txBody>
      </p:sp>
    </p:spTree>
    <p:extLst>
      <p:ext uri="{BB962C8B-B14F-4D97-AF65-F5344CB8AC3E}">
        <p14:creationId xmlns:p14="http://schemas.microsoft.com/office/powerpoint/2010/main" val="3583712196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0130"/>
            <a:ext cx="6840760" cy="5120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89042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0"/>
            <a:ext cx="6840760" cy="513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692927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0"/>
            <a:ext cx="7416824" cy="5275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246211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23528" y="123478"/>
            <a:ext cx="8456487" cy="9624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342900" rtl="0" eaLnBrk="1" latinLnBrk="0" hangingPunct="1">
              <a:spcBef>
                <a:spcPct val="0"/>
              </a:spcBef>
              <a:buNone/>
              <a:defRPr sz="27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Координационно-аналитический ресурсный центр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6995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943264" y="4155926"/>
            <a:ext cx="3347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rgbClr val="FF0000"/>
                </a:solidFill>
              </a:rPr>
              <a:t>2016 </a:t>
            </a:r>
            <a:r>
              <a:rPr lang="ru-RU" b="1" i="1" dirty="0" smtClean="0">
                <a:solidFill>
                  <a:srgbClr val="FF0000"/>
                </a:solidFill>
              </a:rPr>
              <a:t>г. объявлен </a:t>
            </a:r>
            <a:r>
              <a:rPr lang="ru-RU" b="1" i="1" dirty="0">
                <a:solidFill>
                  <a:srgbClr val="FF0000"/>
                </a:solidFill>
              </a:rPr>
              <a:t>годом  патриотического воспитания</a:t>
            </a:r>
          </a:p>
        </p:txBody>
      </p:sp>
      <p:pic>
        <p:nvPicPr>
          <p:cNvPr id="6146" name="Picture 2" descr="http://vesotobr.ru/images/cms/data/News/vystuplenie_a_m_ryabchenko_kandidata_pedagogicheskih_nauk_zveduyuwego_kafedroj_vospitaniya_ipk_i_ppro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593" y="717507"/>
            <a:ext cx="2473652" cy="3294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971593" y="4014676"/>
            <a:ext cx="29118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А.М. Рябченко, </a:t>
            </a:r>
            <a:r>
              <a:rPr lang="ru-RU" b="1" dirty="0" smtClean="0"/>
              <a:t>кандидат </a:t>
            </a:r>
            <a:r>
              <a:rPr lang="ru-RU" b="1" dirty="0"/>
              <a:t>педагогических наук, </a:t>
            </a:r>
            <a:r>
              <a:rPr lang="ru-RU" b="1" dirty="0" err="1" smtClean="0"/>
              <a:t>зведующий</a:t>
            </a:r>
            <a:r>
              <a:rPr lang="ru-RU" b="1" dirty="0" smtClean="0"/>
              <a:t> </a:t>
            </a:r>
            <a:r>
              <a:rPr lang="ru-RU" b="1" dirty="0"/>
              <a:t>кафедрой воспитания ИПК и ППРО</a:t>
            </a:r>
            <a:endParaRPr lang="ru-RU" dirty="0"/>
          </a:p>
        </p:txBody>
      </p:sp>
      <p:pic>
        <p:nvPicPr>
          <p:cNvPr id="6148" name="Picture 4" descr="http://vesotobr.ru/images/cms/data/News/rabota_sekcii_innovacionnaya_model_socializacii_odarennyh_detej_v_municipal_nom_obrazovatel_nom_prostranstv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34" y="884208"/>
            <a:ext cx="3932598" cy="2968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4500208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23528" y="123478"/>
            <a:ext cx="8456487" cy="9624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342900" rtl="0" eaLnBrk="1" latinLnBrk="0" hangingPunct="1">
              <a:spcBef>
                <a:spcPct val="0"/>
              </a:spcBef>
              <a:buNone/>
              <a:defRPr sz="27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Одарённые дети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6995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78946" y="1068874"/>
            <a:ext cx="489654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В 2014-2015 учебном году в муниципальном этапе Всероссийской предметной олимпиады приняли участие 647 учащихся школ района, 80 из них стали призерами и победителями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en-US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В региональном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этапе приняли участие 11 учащихся, из них один стал призером. </a:t>
            </a:r>
            <a:endParaRPr lang="en-US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b="1" dirty="0">
                <a:solidFill>
                  <a:srgbClr val="00B050"/>
                </a:solidFill>
              </a:rPr>
              <a:t>В</a:t>
            </a:r>
            <a:r>
              <a:rPr lang="ru-RU" b="1" dirty="0" smtClean="0">
                <a:solidFill>
                  <a:srgbClr val="00B050"/>
                </a:solidFill>
              </a:rPr>
              <a:t> </a:t>
            </a:r>
            <a:r>
              <a:rPr lang="ru-RU" b="1" dirty="0">
                <a:solidFill>
                  <a:srgbClr val="00B050"/>
                </a:solidFill>
              </a:rPr>
              <a:t>2013-2014 учебном году приняли участие в региональном этапе предметных олимпиад 23 участника, из них 3 стали победителям и призерами регионального этапа.</a:t>
            </a:r>
          </a:p>
          <a:p>
            <a:endParaRPr lang="ru-RU" dirty="0"/>
          </a:p>
        </p:txBody>
      </p:sp>
      <p:sp>
        <p:nvSpPr>
          <p:cNvPr id="7" name="Стрелка вниз 6"/>
          <p:cNvSpPr/>
          <p:nvPr/>
        </p:nvSpPr>
        <p:spPr>
          <a:xfrm rot="2105454">
            <a:off x="4669709" y="2037615"/>
            <a:ext cx="432048" cy="546904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AutoShape 4" descr="http://vesotobr.ru/images/cms/data/nagrajdenie_pobediteley_i_prizerov_vserossiyskih_sorevnovaniy_po_thekvondo_trener_dyo_aleksey_nikolaevich_500x37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666" y="37398"/>
            <a:ext cx="3740847" cy="2805635"/>
          </a:xfrm>
          <a:prstGeom prst="rect">
            <a:avLst/>
          </a:prstGeom>
        </p:spPr>
      </p:pic>
      <p:pic>
        <p:nvPicPr>
          <p:cNvPr id="7174" name="Picture 6" descr="http://vesotobr.ru/images/cms/data/torjestvennyiy_priem_glavyi_administratsii_veseloskogo_rayona_serokurova_l_n_500x3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019191"/>
            <a:ext cx="2688233" cy="201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1287902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23528" y="123478"/>
            <a:ext cx="8456487" cy="9624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342900" rtl="0" eaLnBrk="1" latinLnBrk="0" hangingPunct="1">
              <a:spcBef>
                <a:spcPct val="0"/>
              </a:spcBef>
              <a:buNone/>
              <a:defRPr sz="27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Внешние мониторинговые исследования качества образования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843558"/>
            <a:ext cx="5448300" cy="1304925"/>
          </a:xfrm>
          <a:prstGeom prst="rect">
            <a:avLst/>
          </a:prstGeom>
        </p:spPr>
      </p:pic>
      <p:pic>
        <p:nvPicPr>
          <p:cNvPr id="8194" name="Picture 2" descr="http://press.prosv.ru/content/2013/01/Pis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427734"/>
            <a:ext cx="2976265" cy="2063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www.ckoko.bg/upload/other/2014-05/TIMSS_2015_logo2_200x200_0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07654"/>
            <a:ext cx="2572680" cy="257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7807366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48300" cy="1304925"/>
          </a:xfrm>
          <a:prstGeom prst="rect">
            <a:avLst/>
          </a:prstGeom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19622"/>
            <a:ext cx="6543675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12096" y="1050290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rgbClr val="3333FF"/>
                </a:solidFill>
              </a:rPr>
              <a:t>МБОУ Верхнесоленовская СОШ</a:t>
            </a:r>
          </a:p>
          <a:p>
            <a:endParaRPr lang="ru-RU" i="1" dirty="0">
              <a:solidFill>
                <a:srgbClr val="3333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3339207"/>
            <a:ext cx="51247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«5» – 27,78% ( 5 учащихся) областной 20,3%</a:t>
            </a:r>
          </a:p>
          <a:p>
            <a:r>
              <a:rPr lang="ru-RU" dirty="0" smtClean="0"/>
              <a:t>«4» – 66,66% (12 учащихся) областной 54,8%</a:t>
            </a:r>
          </a:p>
          <a:p>
            <a:r>
              <a:rPr lang="ru-RU" dirty="0" smtClean="0"/>
              <a:t>«3» - 5,56% (1 учащийся) областной 20%</a:t>
            </a:r>
          </a:p>
          <a:p>
            <a:r>
              <a:rPr lang="ru-RU" dirty="0" smtClean="0"/>
              <a:t>«2» - (отсутствует) областной 4,9 %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5680573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5206" y="610893"/>
            <a:ext cx="4584589" cy="2755631"/>
          </a:xfrm>
          <a:prstGeom prst="rect">
            <a:avLst/>
          </a:prstGeom>
        </p:spPr>
      </p:pic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604689"/>
            <a:ext cx="5750497" cy="38678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7944" y="2873084"/>
            <a:ext cx="3744416" cy="2250633"/>
          </a:xfrm>
          <a:prstGeom prst="rect">
            <a:avLst/>
          </a:prstGeom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323528" y="123478"/>
            <a:ext cx="8456487" cy="9624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342900" rtl="0" eaLnBrk="1" latinLnBrk="0" hangingPunct="1">
              <a:spcBef>
                <a:spcPct val="0"/>
              </a:spcBef>
              <a:buNone/>
              <a:defRPr sz="27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Мониторинг личностных достижений обучающихся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2133342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459391237"/>
              </p:ext>
            </p:extLst>
          </p:nvPr>
        </p:nvGraphicFramePr>
        <p:xfrm>
          <a:off x="125782" y="2861667"/>
          <a:ext cx="4654216" cy="17983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80512" cy="5164038"/>
          </a:xfrm>
          <a:prstGeom prst="rect">
            <a:avLst/>
          </a:prstGeom>
        </p:spPr>
      </p:pic>
      <p:sp>
        <p:nvSpPr>
          <p:cNvPr id="6" name="Прямоугольник 5" hidden="1"/>
          <p:cNvSpPr/>
          <p:nvPr/>
        </p:nvSpPr>
        <p:spPr>
          <a:xfrm>
            <a:off x="1" y="1"/>
            <a:ext cx="9540875" cy="5272088"/>
          </a:xfrm>
          <a:prstGeom prst="rect">
            <a:avLst/>
          </a:prstGeom>
          <a:solidFill>
            <a:srgbClr val="FFFFFF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screen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70344" y="-288752"/>
            <a:ext cx="5154184" cy="541932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5400000" algn="t" rotWithShape="0">
              <a:schemeClr val="bg1">
                <a:alpha val="40000"/>
              </a:schemeClr>
            </a:outerShdw>
          </a:effectLst>
          <a:scene3d>
            <a:camera prst="perspectiveHeroicExtremeLeftFacing"/>
            <a:lightRig rig="harsh" dir="t">
              <a:rot lat="0" lon="0" rev="3000000"/>
            </a:lightRig>
          </a:scene3d>
          <a:sp3d extrusionH="254000">
            <a:bevelT w="82550" h="44450" prst="angle"/>
            <a:bevelB w="82550" h="44450" prst="angle"/>
            <a:contourClr>
              <a:schemeClr val="accent3">
                <a:lumMod val="40000"/>
                <a:lumOff val="6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7" name="Рисунок 26" descr="22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63688" y="-20989"/>
            <a:ext cx="3744416" cy="2454673"/>
          </a:xfrm>
          <a:prstGeom prst="rect">
            <a:avLst/>
          </a:prstGeom>
        </p:spPr>
      </p:pic>
      <p:graphicFrame>
        <p:nvGraphicFramePr>
          <p:cNvPr id="11" name="Диаграмма 10"/>
          <p:cNvGraphicFramePr>
            <a:graphicFrameLocks/>
          </p:cNvGraphicFramePr>
          <p:nvPr>
            <p:extLst/>
          </p:nvPr>
        </p:nvGraphicFramePr>
        <p:xfrm>
          <a:off x="5508104" y="-20989"/>
          <a:ext cx="3635896" cy="20839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85" b="21757"/>
          <a:stretch/>
        </p:blipFill>
        <p:spPr>
          <a:xfrm>
            <a:off x="-36512" y="-20538"/>
            <a:ext cx="2234806" cy="908218"/>
          </a:xfrm>
          <a:prstGeom prst="rect">
            <a:avLst/>
          </a:prstGeom>
        </p:spPr>
      </p:pic>
      <p:sp>
        <p:nvSpPr>
          <p:cNvPr id="10" name="Скругленный прямоугольник 9"/>
          <p:cNvSpPr/>
          <p:nvPr/>
        </p:nvSpPr>
        <p:spPr>
          <a:xfrm>
            <a:off x="175499" y="1998611"/>
            <a:ext cx="2448272" cy="717999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/>
            </a:solidFill>
          </a:ln>
          <a:effectLst>
            <a:outerShdw blurRad="190500" dir="2700000" algn="ctr">
              <a:schemeClr val="bg1"/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tx2"/>
                </a:solidFill>
                <a:cs typeface="Arial" pitchFamily="34" charset="0"/>
              </a:rPr>
              <a:t>Обеспечение проведения ЕГЭ</a:t>
            </a:r>
            <a:endParaRPr lang="ru-RU" sz="1600" b="1" dirty="0">
              <a:solidFill>
                <a:srgbClr val="C00000"/>
              </a:solidFill>
              <a:cs typeface="Arial" pitchFamily="34" charset="0"/>
            </a:endParaRPr>
          </a:p>
        </p:txBody>
      </p: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3159437270"/>
              </p:ext>
            </p:extLst>
          </p:nvPr>
        </p:nvGraphicFramePr>
        <p:xfrm>
          <a:off x="4283968" y="1361807"/>
          <a:ext cx="4896544" cy="4090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4864" y="2921945"/>
            <a:ext cx="338701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3333FF"/>
                </a:solidFill>
              </a:rPr>
              <a:t>Все аудитории оборудованы камерами онлайн наблюдения.</a:t>
            </a:r>
          </a:p>
          <a:p>
            <a:endParaRPr lang="ru-RU" b="1" dirty="0" smtClean="0">
              <a:solidFill>
                <a:srgbClr val="3333FF"/>
              </a:solidFill>
            </a:endParaRPr>
          </a:p>
          <a:p>
            <a:r>
              <a:rPr lang="ru-RU" b="1" dirty="0" smtClean="0">
                <a:solidFill>
                  <a:srgbClr val="3333FF"/>
                </a:solidFill>
              </a:rPr>
              <a:t>Установлены средства подавления связи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6508041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0211984"/>
              </p:ext>
            </p:extLst>
          </p:nvPr>
        </p:nvGraphicFramePr>
        <p:xfrm>
          <a:off x="311694" y="718810"/>
          <a:ext cx="8148737" cy="416238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{91EBBBCC-DAD2-459C-BE2E-F6DE35CF9A28}</a:tableStyleId>
              </a:tblPr>
              <a:tblGrid>
                <a:gridCol w="6502498"/>
                <a:gridCol w="1646239"/>
              </a:tblGrid>
              <a:tr h="3007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616" marR="49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Количество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616" marR="49616" marT="0" marB="0" anchor="ctr"/>
                </a:tc>
              </a:tr>
              <a:tr h="6221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i="1" dirty="0">
                          <a:effectLst/>
                        </a:rPr>
                        <a:t>1. Число выпускников текущего года в муниципальном образовании области</a:t>
                      </a:r>
                      <a:endParaRPr lang="ru-RU" sz="16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616" marR="49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138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616" marR="49616" marT="0" marB="0" anchor="ctr"/>
                </a:tc>
              </a:tr>
              <a:tr h="3007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i="1" dirty="0">
                          <a:effectLst/>
                        </a:rPr>
                        <a:t>2. Не допущены к итоговой аттестации</a:t>
                      </a:r>
                      <a:endParaRPr lang="ru-RU" sz="16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616" marR="49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616" marR="49616" marT="0" marB="0" anchor="ctr"/>
                </a:tc>
              </a:tr>
              <a:tr h="94354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i="1" dirty="0">
                          <a:effectLst/>
                        </a:rPr>
                        <a:t>2.1. Число выпускников текущего года, не получивших аттестат о среднем общем образовании</a:t>
                      </a:r>
                      <a:endParaRPr lang="ru-RU" sz="16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616" marR="49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5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616" marR="49616" marT="0" marB="0" anchor="ctr"/>
                </a:tc>
              </a:tr>
              <a:tr h="3007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i="1" dirty="0">
                          <a:effectLst/>
                        </a:rPr>
                        <a:t>3. Участников ЕГЭ (всего)</a:t>
                      </a:r>
                      <a:endParaRPr lang="ru-RU" sz="16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616" marR="49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140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616" marR="49616" marT="0" marB="0" anchor="ctr"/>
                </a:tc>
              </a:tr>
              <a:tr h="6221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i="1" dirty="0">
                          <a:effectLst/>
                        </a:rPr>
                        <a:t>Из них: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i="1" dirty="0">
                          <a:effectLst/>
                        </a:rPr>
                        <a:t>3.1 выпускников текущего года</a:t>
                      </a:r>
                      <a:endParaRPr lang="ru-RU" sz="16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616" marR="49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138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616" marR="49616" marT="0" marB="0" anchor="ctr"/>
                </a:tc>
              </a:tr>
              <a:tr h="6221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i="1" dirty="0">
                          <a:effectLst/>
                        </a:rPr>
                        <a:t>3.1.1 из них проходящих ГИА в порядке экстерната</a:t>
                      </a:r>
                      <a:endParaRPr lang="ru-RU" sz="16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616" marR="49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616" marR="49616" marT="0" marB="0" anchor="ctr"/>
                </a:tc>
              </a:tr>
              <a:tr h="3007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i="1" dirty="0">
                          <a:effectLst/>
                        </a:rPr>
                        <a:t>3.2 выпускников прошлых лет</a:t>
                      </a:r>
                      <a:endParaRPr lang="ru-RU" sz="16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616" marR="49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616" marR="49616" marT="0" marB="0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18155" y="195590"/>
            <a:ext cx="28280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Участники ЕГЭ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73046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1263"/>
            <a:ext cx="6804248" cy="5082815"/>
          </a:xfrm>
        </p:spPr>
      </p:pic>
    </p:spTree>
    <p:extLst>
      <p:ext uri="{BB962C8B-B14F-4D97-AF65-F5344CB8AC3E}">
        <p14:creationId xmlns:p14="http://schemas.microsoft.com/office/powerpoint/2010/main" val="4114017245"/>
      </p:ext>
    </p:extLst>
  </p:cSld>
  <p:clrMapOvr>
    <a:masterClrMapping/>
  </p:clrMapOvr>
  <p:transition spd="slow">
    <p:pull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6171"/>
            <a:ext cx="6847353" cy="5211076"/>
          </a:xfrm>
        </p:spPr>
      </p:pic>
    </p:spTree>
    <p:extLst>
      <p:ext uri="{BB962C8B-B14F-4D97-AF65-F5344CB8AC3E}">
        <p14:creationId xmlns:p14="http://schemas.microsoft.com/office/powerpoint/2010/main" val="718533272"/>
      </p:ext>
    </p:extLst>
  </p:cSld>
  <p:clrMapOvr>
    <a:masterClrMapping/>
  </p:clrMapOvr>
  <p:transition spd="slow">
    <p:pull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99542"/>
            <a:ext cx="8064896" cy="3744416"/>
          </a:xfrm>
        </p:spPr>
        <p:txBody>
          <a:bodyPr>
            <a:noAutofit/>
          </a:bodyPr>
          <a:lstStyle/>
          <a:p>
            <a:r>
              <a:rPr lang="ru-RU" sz="1600" dirty="0">
                <a:solidFill>
                  <a:srgbClr val="3333FF"/>
                </a:solidFill>
              </a:rPr>
              <a:t>Количество выпускников, получивших 90 баллов и выше - 4 человека: </a:t>
            </a:r>
          </a:p>
          <a:p>
            <a:pPr marL="0" indent="0">
              <a:buNone/>
            </a:pPr>
            <a:r>
              <a:rPr lang="ru-RU" sz="1600" u="sng" dirty="0">
                <a:solidFill>
                  <a:srgbClr val="3333FF"/>
                </a:solidFill>
              </a:rPr>
              <a:t>по русскому языку</a:t>
            </a:r>
            <a:r>
              <a:rPr lang="ru-RU" sz="1600" dirty="0">
                <a:solidFill>
                  <a:srgbClr val="3333FF"/>
                </a:solidFill>
              </a:rPr>
              <a:t>:</a:t>
            </a:r>
          </a:p>
          <a:p>
            <a:pPr lvl="0"/>
            <a:r>
              <a:rPr lang="ru-RU" sz="1600" dirty="0" err="1">
                <a:solidFill>
                  <a:srgbClr val="3333FF"/>
                </a:solidFill>
              </a:rPr>
              <a:t>Помазанова</a:t>
            </a:r>
            <a:r>
              <a:rPr lang="ru-RU" sz="1600" dirty="0">
                <a:solidFill>
                  <a:srgbClr val="3333FF"/>
                </a:solidFill>
              </a:rPr>
              <a:t> Карина Геннадьевна, МБОУ Верхнесоленовская СОШ;</a:t>
            </a:r>
          </a:p>
          <a:p>
            <a:pPr lvl="0"/>
            <a:r>
              <a:rPr lang="ru-RU" sz="1600" dirty="0">
                <a:solidFill>
                  <a:srgbClr val="3333FF"/>
                </a:solidFill>
              </a:rPr>
              <a:t>Соколова Анастасия Юрьевна, МБОУ Краснооктябрьская СОШ;</a:t>
            </a:r>
          </a:p>
          <a:p>
            <a:pPr lvl="0"/>
            <a:r>
              <a:rPr lang="ru-RU" sz="1600" dirty="0">
                <a:solidFill>
                  <a:srgbClr val="3333FF"/>
                </a:solidFill>
              </a:rPr>
              <a:t> </a:t>
            </a:r>
            <a:r>
              <a:rPr lang="ru-RU" sz="1600" dirty="0" err="1">
                <a:solidFill>
                  <a:srgbClr val="3333FF"/>
                </a:solidFill>
              </a:rPr>
              <a:t>Хабовец</a:t>
            </a:r>
            <a:r>
              <a:rPr lang="ru-RU" sz="1600" dirty="0">
                <a:solidFill>
                  <a:srgbClr val="3333FF"/>
                </a:solidFill>
              </a:rPr>
              <a:t> Юрий Юрьевич, МБОУ Позднеевская СОШ</a:t>
            </a:r>
          </a:p>
          <a:p>
            <a:pPr marL="0" indent="0">
              <a:buNone/>
            </a:pPr>
            <a:r>
              <a:rPr lang="ru-RU" sz="1600" u="sng" dirty="0">
                <a:solidFill>
                  <a:srgbClr val="3333FF"/>
                </a:solidFill>
              </a:rPr>
              <a:t>по химии:</a:t>
            </a:r>
            <a:endParaRPr lang="ru-RU" sz="1600" dirty="0">
              <a:solidFill>
                <a:srgbClr val="3333FF"/>
              </a:solidFill>
            </a:endParaRPr>
          </a:p>
          <a:p>
            <a:pPr lvl="0"/>
            <a:r>
              <a:rPr lang="ru-RU" sz="1600" dirty="0" err="1">
                <a:solidFill>
                  <a:srgbClr val="3333FF"/>
                </a:solidFill>
              </a:rPr>
              <a:t>Эреджепова</a:t>
            </a:r>
            <a:r>
              <a:rPr lang="ru-RU" sz="1600" dirty="0">
                <a:solidFill>
                  <a:srgbClr val="3333FF"/>
                </a:solidFill>
              </a:rPr>
              <a:t> Диана Вадимовна, МБОУ Верхнесоленовская СОШ. </a:t>
            </a:r>
          </a:p>
          <a:p>
            <a:endParaRPr lang="ru-RU" sz="1600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7454"/>
      </p:ext>
    </p:extLst>
  </p:cSld>
  <p:clrMapOvr>
    <a:masterClrMapping/>
  </p:clrMapOvr>
  <p:transition spd="slow">
    <p:pull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0574854"/>
              </p:ext>
            </p:extLst>
          </p:nvPr>
        </p:nvGraphicFramePr>
        <p:xfrm>
          <a:off x="2" y="1"/>
          <a:ext cx="9143999" cy="5143498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788734"/>
                <a:gridCol w="788734"/>
                <a:gridCol w="652223"/>
                <a:gridCol w="438186"/>
                <a:gridCol w="438186"/>
                <a:gridCol w="606721"/>
                <a:gridCol w="606721"/>
                <a:gridCol w="379199"/>
                <a:gridCol w="414591"/>
                <a:gridCol w="601664"/>
                <a:gridCol w="601664"/>
                <a:gridCol w="423019"/>
                <a:gridCol w="423019"/>
                <a:gridCol w="559530"/>
                <a:gridCol w="559530"/>
                <a:gridCol w="287426"/>
                <a:gridCol w="287426"/>
                <a:gridCol w="287426"/>
              </a:tblGrid>
              <a:tr h="311727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МБОУ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ФИО медалиста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предмет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баллы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предмет  Базовый/профильный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баллы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предмет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баллы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предмет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баллы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9104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выпускник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районный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областной  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 vert="vert27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выпускник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районный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областной  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 vert="vert27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выпускник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районный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областной  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 vert="vert27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выпускник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районный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областной  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 vert="vert270"/>
                </a:tc>
              </a:tr>
              <a:tr h="935181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Веселовская СОШ №1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Семизоров А.В.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русский язык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84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57,23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64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математика 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 / 64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 / 36,27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физика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56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45,58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48,7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химия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79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62,68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57,0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</a:tr>
              <a:tr h="9351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Беркун О.Н.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русский язык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79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57,23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64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математика 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 / 76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 / 36,27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физика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62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91160" algn="l"/>
                        </a:tabLst>
                      </a:pPr>
                      <a:r>
                        <a:rPr lang="ru-RU" sz="1400">
                          <a:effectLst/>
                        </a:rPr>
                        <a:t>45,58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48,7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химия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80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62,68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57,0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</a:tr>
              <a:tr h="935181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Багаевская СОШ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Богданова Д.А.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русский язык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69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57,23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64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математика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18 / 39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 / 36,27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обществознание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70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46,31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53,4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</a:tr>
              <a:tr h="9351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Соловьева А.А.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русский язык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66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57,23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64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математика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13 / 0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 / 36,27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история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41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39,04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46,6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обществознание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61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46,31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53,4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680" marR="396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5372489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4105637"/>
              </p:ext>
            </p:extLst>
          </p:nvPr>
        </p:nvGraphicFramePr>
        <p:xfrm>
          <a:off x="0" y="0"/>
          <a:ext cx="9144002" cy="514350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787099"/>
                <a:gridCol w="787099"/>
                <a:gridCol w="650871"/>
                <a:gridCol w="437277"/>
                <a:gridCol w="437277"/>
                <a:gridCol w="605461"/>
                <a:gridCol w="605461"/>
                <a:gridCol w="378412"/>
                <a:gridCol w="413732"/>
                <a:gridCol w="600414"/>
                <a:gridCol w="600414"/>
                <a:gridCol w="422140"/>
                <a:gridCol w="422140"/>
                <a:gridCol w="558370"/>
                <a:gridCol w="558370"/>
                <a:gridCol w="293155"/>
                <a:gridCol w="293155"/>
                <a:gridCol w="293155"/>
              </a:tblGrid>
              <a:tr h="857250">
                <a:tc row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Верхнесоленовская СОШ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Полховская А.В.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русский язык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84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57,23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математика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20 / 45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 / 36,27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химия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79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62,68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биология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76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47,65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</a:tr>
              <a:tr h="8572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Помазанова К.Г.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русский язык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90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57,23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64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математика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19 /  50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 / 36,27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химия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78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62,68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57,0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биология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76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47,65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53,6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</a:tr>
              <a:tr h="8572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Сердюкова Н.И.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русский язык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87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57,23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64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математика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19 / 0 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 / 36,27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химия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61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62,68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57,0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биология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59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47,65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53,6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</a:tr>
              <a:tr h="8572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Эреджепова Д.В.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русский язык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82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57,23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64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математика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20 / 59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 / 36,27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химия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94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62,68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57,0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биология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77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47,65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53,6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</a:tr>
              <a:tr h="8572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Краснооктябрьская СОШ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Соколова А.Ю.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русский язык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90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57,23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64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математика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20 / 72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 / 36,27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обществознание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68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46,31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53,4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</a:tr>
              <a:tr h="8572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Позднеевская СОШ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Хабовец Ю.Ю.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русский язык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92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57,23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64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математика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 / 72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 / 36,27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физика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85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45,58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48,7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биология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76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47,65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374" marR="36374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200275" y="16208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30039" tIns="269790" rIns="809370" bIns="53958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/>
            </a:r>
            <a:b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455766"/>
      </p:ext>
    </p:extLst>
  </p:cSld>
  <p:clrMapOvr>
    <a:masterClrMapping/>
  </p:clrMapOvr>
  <p:transition spd="slow">
    <p:pull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035741"/>
              </p:ext>
            </p:extLst>
          </p:nvPr>
        </p:nvGraphicFramePr>
        <p:xfrm>
          <a:off x="107504" y="0"/>
          <a:ext cx="9036497" cy="51109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40079"/>
                <a:gridCol w="1845408"/>
                <a:gridCol w="76104"/>
                <a:gridCol w="2337453"/>
                <a:gridCol w="2337453"/>
              </a:tblGrid>
              <a:tr h="71205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Предметы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Количество участников ЕГЭ в 2015г.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Процент участников ЕГЭ от числа выпускников текущего учебного года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43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2014 г.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2015 г.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</a:tr>
              <a:tr h="2843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русский язык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138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</a:tr>
              <a:tr h="4777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математика базовый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115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83,3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</a:tr>
              <a:tr h="5815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математика профильный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91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65,9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</a:tr>
              <a:tr h="2843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химия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16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11,5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</a:tr>
              <a:tr h="4777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иностранный язык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2,9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</a:tr>
              <a:tr h="2843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обществознание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83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75,2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60,1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</a:tr>
              <a:tr h="2843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информатика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4,3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5,8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</a:tr>
              <a:tr h="2843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физика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21,9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23,1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</a:tr>
              <a:tr h="2843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история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26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24,9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18,8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</a:tr>
              <a:tr h="2843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биология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27,7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21,7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</a:tr>
              <a:tr h="2843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литература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0,7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1,4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</a:tr>
              <a:tr h="2843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география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4,4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0,7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0" marR="5780" marT="578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0678454"/>
      </p:ext>
    </p:extLst>
  </p:cSld>
  <p:clrMapOvr>
    <a:masterClrMapping/>
  </p:clrMapOvr>
  <p:transition spd="slow">
    <p:pull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Объект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7823617"/>
              </p:ext>
            </p:extLst>
          </p:nvPr>
        </p:nvGraphicFramePr>
        <p:xfrm>
          <a:off x="1" y="11563"/>
          <a:ext cx="9133241" cy="52348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43238"/>
                <a:gridCol w="2120241"/>
                <a:gridCol w="2175735"/>
                <a:gridCol w="2494027"/>
              </a:tblGrid>
              <a:tr h="53741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Предметы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45" marR="44045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Количество участников, набравших от 80 до 100 баллов  по данному предмету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45" marR="44045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87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2013 г.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45" marR="44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2014 г.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45" marR="44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2015 г. (текущий)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45" marR="44045" marT="0" marB="0" anchor="ctr"/>
                </a:tc>
              </a:tr>
              <a:tr h="2745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русский язык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</a:tr>
              <a:tr h="5167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математика базовый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</a:tr>
              <a:tr h="5434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математика профильный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</a:tr>
              <a:tr h="2745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химия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</a:tr>
              <a:tr h="5167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иностранный язык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</a:tr>
              <a:tr h="5009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обществознание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</a:tr>
              <a:tr h="2745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информатика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</a:tr>
              <a:tr h="2745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физика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</a:tr>
              <a:tr h="2745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история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</a:tr>
              <a:tr h="2745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биология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</a:tr>
              <a:tr h="2745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литература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</a:tr>
              <a:tr h="2745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география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7" marR="6117" marT="6117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3108152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0927074"/>
              </p:ext>
            </p:extLst>
          </p:nvPr>
        </p:nvGraphicFramePr>
        <p:xfrm>
          <a:off x="1403648" y="53340"/>
          <a:ext cx="6096000" cy="509016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Предметы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Процент участников, набравших балл выше ТБ2 по данному предмету</a:t>
                      </a:r>
                      <a:r>
                        <a:rPr lang="ru-RU" sz="1400" baseline="0" dirty="0" smtClean="0"/>
                        <a:t> (2015 год)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Русский</a:t>
                      </a:r>
                      <a:r>
                        <a:rPr lang="ru-RU" sz="1400" baseline="0" dirty="0" smtClean="0"/>
                        <a:t> язык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95,6</a:t>
                      </a:r>
                      <a:endParaRPr lang="ru-RU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Математика</a:t>
                      </a:r>
                      <a:r>
                        <a:rPr lang="ru-RU" sz="1400" baseline="0" dirty="0" smtClean="0"/>
                        <a:t> профильный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72,5</a:t>
                      </a:r>
                      <a:endParaRPr lang="ru-RU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Физика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93,7</a:t>
                      </a:r>
                      <a:endParaRPr lang="ru-RU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Химия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100</a:t>
                      </a:r>
                      <a:endParaRPr lang="ru-RU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Информатика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62,5</a:t>
                      </a:r>
                      <a:endParaRPr lang="ru-RU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Биология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76,6</a:t>
                      </a:r>
                      <a:endParaRPr lang="ru-RU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История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76,9</a:t>
                      </a:r>
                      <a:endParaRPr lang="ru-RU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География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100</a:t>
                      </a:r>
                      <a:endParaRPr lang="ru-RU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Обществознание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69,8</a:t>
                      </a:r>
                      <a:endParaRPr lang="ru-RU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Литература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100</a:t>
                      </a:r>
                      <a:endParaRPr lang="ru-RU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Иностранный язык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50</a:t>
                      </a:r>
                      <a:endParaRPr lang="ru-RU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0573058"/>
      </p:ext>
    </p:extLst>
  </p:cSld>
  <p:clrMapOvr>
    <a:masterClrMapping/>
  </p:clrMapOvr>
  <p:transition spd="slow">
    <p:pull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7831911"/>
              </p:ext>
            </p:extLst>
          </p:nvPr>
        </p:nvGraphicFramePr>
        <p:xfrm>
          <a:off x="508001" y="627534"/>
          <a:ext cx="8352928" cy="37362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66912"/>
                <a:gridCol w="1637448"/>
                <a:gridCol w="2424284"/>
                <a:gridCol w="2424284"/>
              </a:tblGrid>
              <a:tr h="133062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Предметы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60" marR="6376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Количество участников, набравших 100 баллов  по данному предмету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60" marR="6376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6531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2013 г.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60" marR="6376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2014 г.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60" marR="6376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2015 г. (текущий)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60" marR="63760" marT="0" marB="0" anchor="ctr"/>
                </a:tc>
              </a:tr>
              <a:tr h="7231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spc="-5">
                          <a:effectLst/>
                        </a:rPr>
                        <a:t>русский язык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60" marR="6376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60" marR="6376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0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60" marR="6376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0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60" marR="63760" marT="0" marB="0" anchor="ctr"/>
                </a:tc>
              </a:tr>
              <a:tr h="7231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spc="-5">
                          <a:effectLst/>
                        </a:rPr>
                        <a:t>химия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60" marR="6376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60" marR="6376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0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60" marR="6376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0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60" marR="6376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4700154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>
                <a:solidFill>
                  <a:srgbClr val="3333FF"/>
                </a:solidFill>
              </a:rPr>
              <a:t>Аттестаты </a:t>
            </a:r>
            <a:r>
              <a:rPr lang="ru-RU" sz="3200" dirty="0">
                <a:solidFill>
                  <a:srgbClr val="3333FF"/>
                </a:solidFill>
              </a:rPr>
              <a:t>об основном общем образовании получили все 217 выпускников (100%), допущенных к экзаменам.</a:t>
            </a:r>
          </a:p>
        </p:txBody>
      </p:sp>
      <p:pic>
        <p:nvPicPr>
          <p:cNvPr id="16386" name="Picture 2" descr="http://glavlist.ru/uploads/posts/2015-06/medium/1433570298_oge_i_ege_1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-1246583"/>
            <a:ext cx="314325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9455807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80512" cy="5164038"/>
          </a:xfrm>
          <a:prstGeom prst="rect">
            <a:avLst/>
          </a:prstGeom>
        </p:spPr>
      </p:pic>
      <p:sp>
        <p:nvSpPr>
          <p:cNvPr id="6" name="Прямоугольник 5" hidden="1"/>
          <p:cNvSpPr/>
          <p:nvPr/>
        </p:nvSpPr>
        <p:spPr>
          <a:xfrm>
            <a:off x="1" y="1"/>
            <a:ext cx="9540875" cy="5272088"/>
          </a:xfrm>
          <a:prstGeom prst="rect">
            <a:avLst/>
          </a:prstGeom>
          <a:solidFill>
            <a:srgbClr val="FFFFFF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screen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70344" y="-288752"/>
            <a:ext cx="5154184" cy="541932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5400000" algn="t" rotWithShape="0">
              <a:schemeClr val="bg1">
                <a:alpha val="40000"/>
              </a:schemeClr>
            </a:outerShdw>
          </a:effectLst>
          <a:scene3d>
            <a:camera prst="perspectiveHeroicExtremeLeftFacing"/>
            <a:lightRig rig="harsh" dir="t">
              <a:rot lat="0" lon="0" rev="3000000"/>
            </a:lightRig>
          </a:scene3d>
          <a:sp3d extrusionH="254000">
            <a:bevelT w="82550" h="44450" prst="angle"/>
            <a:bevelB w="82550" h="44450" prst="angle"/>
            <a:contourClr>
              <a:schemeClr val="accent3">
                <a:lumMod val="40000"/>
                <a:lumOff val="6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9461" name="Прямоугольник 1"/>
          <p:cNvSpPr>
            <a:spLocks noChangeArrowheads="1"/>
          </p:cNvSpPr>
          <p:nvPr/>
        </p:nvSpPr>
        <p:spPr bwMode="auto">
          <a:xfrm>
            <a:off x="-36511" y="114767"/>
            <a:ext cx="914400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Задачи на краткосрочную перспективу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9512" y="840740"/>
            <a:ext cx="8712968" cy="1055608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  <a:effectLst>
            <a:outerShdw blurRad="50800" dist="38100" dir="2700000" algn="tl" rotWithShape="0">
              <a:schemeClr val="bg1"/>
            </a:outerShdw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>
            <a:spAutoFit/>
          </a:bodyPr>
          <a:lstStyle>
            <a:defPPr>
              <a:defRPr lang="ru-RU"/>
            </a:defPPr>
            <a:lvl1pPr>
              <a:defRPr sz="2400" b="1">
                <a:latin typeface="Arial" pitchFamily="34" charset="0"/>
                <a:cs typeface="Arial" pitchFamily="34" charset="0"/>
              </a:defRPr>
            </a:lvl1pPr>
          </a:lstStyle>
          <a:p>
            <a:pPr marL="6286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/>
              <a:t>участие в формировании современной и сбалансированной общероссийской системы оценки качества образования, включающей в себя не только национальные экзамены, но, прежде всего, мониторинговые обследования обучения и социализации процедуры оценки результатов обучения на уровне;</a:t>
            </a:r>
          </a:p>
        </p:txBody>
      </p:sp>
      <p:pic>
        <p:nvPicPr>
          <p:cNvPr id="1946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3" y="904131"/>
            <a:ext cx="336550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179512" y="2211710"/>
            <a:ext cx="8712968" cy="578882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  <a:effectLst>
            <a:outerShdw blurRad="50800" dist="38100" dir="2700000" algn="tl" rotWithShape="0">
              <a:schemeClr val="bg1"/>
            </a:outerShdw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24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z="1400" dirty="0" smtClean="0"/>
              <a:t>             внедрение </a:t>
            </a:r>
            <a:r>
              <a:rPr lang="ru-RU" sz="1400" dirty="0"/>
              <a:t>механизмов внешней независимой системы оценки качества </a:t>
            </a:r>
            <a:r>
              <a:rPr lang="ru-RU" sz="1400" dirty="0" smtClean="0"/>
              <a:t>работы                                 образовательных </a:t>
            </a:r>
            <a:r>
              <a:rPr lang="ru-RU" sz="1400" dirty="0"/>
              <a:t>организаций с участием общественности и работодателей;</a:t>
            </a:r>
          </a:p>
        </p:txBody>
      </p:sp>
      <p:pic>
        <p:nvPicPr>
          <p:cNvPr id="1946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3" y="2129676"/>
            <a:ext cx="336550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169902" y="2959246"/>
            <a:ext cx="8712968" cy="578882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  <a:effectLst>
            <a:outerShdw blurRad="50800" dist="38100" dir="2700000" algn="tl" rotWithShape="0">
              <a:schemeClr val="bg1"/>
            </a:outerShdw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2400" b="1">
                <a:latin typeface="Arial" pitchFamily="34" charset="0"/>
                <a:cs typeface="Arial" pitchFamily="34" charset="0"/>
              </a:defRPr>
            </a:lvl1pPr>
          </a:lstStyle>
          <a:p>
            <a:pPr marL="6286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/>
              <a:t>развитие кадрового потенциала в области педагогических измерений и оценки качества образования</a:t>
            </a:r>
          </a:p>
        </p:txBody>
      </p:sp>
      <p:pic>
        <p:nvPicPr>
          <p:cNvPr id="1946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46" y="3036915"/>
            <a:ext cx="336550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193697" y="3777266"/>
            <a:ext cx="8712968" cy="817245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  <a:effectLst>
            <a:outerShdw blurRad="50800" dist="38100" dir="2700000" algn="tl" rotWithShape="0">
              <a:schemeClr val="bg1"/>
            </a:outerShdw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>
            <a:spAutoFit/>
          </a:bodyPr>
          <a:lstStyle>
            <a:defPPr>
              <a:defRPr lang="ru-RU"/>
            </a:defPPr>
            <a:lvl1pPr>
              <a:defRPr sz="24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z="1400" dirty="0" smtClean="0"/>
              <a:t>            участие </a:t>
            </a:r>
            <a:r>
              <a:rPr lang="ru-RU" sz="1400" dirty="0"/>
              <a:t>в создании системы сбора и анализа информации об индивидуальных образовательных достижениях, о результатах деятельности образовательных организаций и систем;</a:t>
            </a:r>
          </a:p>
        </p:txBody>
      </p:sp>
      <p:pic>
        <p:nvPicPr>
          <p:cNvPr id="1947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46" y="3716455"/>
            <a:ext cx="336550" cy="373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2322718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80512" cy="5164038"/>
          </a:xfrm>
          <a:prstGeom prst="rect">
            <a:avLst/>
          </a:prstGeom>
        </p:spPr>
      </p:pic>
      <p:sp>
        <p:nvSpPr>
          <p:cNvPr id="6" name="Прямоугольник 5" hidden="1"/>
          <p:cNvSpPr/>
          <p:nvPr/>
        </p:nvSpPr>
        <p:spPr>
          <a:xfrm>
            <a:off x="1" y="1"/>
            <a:ext cx="9540875" cy="5272088"/>
          </a:xfrm>
          <a:prstGeom prst="rect">
            <a:avLst/>
          </a:prstGeom>
          <a:solidFill>
            <a:srgbClr val="FFFFFF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screen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70344" y="-288752"/>
            <a:ext cx="5154184" cy="541932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5400000" algn="t" rotWithShape="0">
              <a:schemeClr val="bg1">
                <a:alpha val="40000"/>
              </a:schemeClr>
            </a:outerShdw>
          </a:effectLst>
          <a:scene3d>
            <a:camera prst="perspectiveHeroicExtremeLeftFacing"/>
            <a:lightRig rig="harsh" dir="t">
              <a:rot lat="0" lon="0" rev="3000000"/>
            </a:lightRig>
          </a:scene3d>
          <a:sp3d extrusionH="254000">
            <a:bevelT w="82550" h="44450" prst="angle"/>
            <a:bevelB w="82550" h="44450" prst="angle"/>
            <a:contourClr>
              <a:schemeClr val="accent3">
                <a:lumMod val="40000"/>
                <a:lumOff val="6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9461" name="Прямоугольник 1"/>
          <p:cNvSpPr>
            <a:spLocks noChangeArrowheads="1"/>
          </p:cNvSpPr>
          <p:nvPr/>
        </p:nvSpPr>
        <p:spPr bwMode="auto">
          <a:xfrm>
            <a:off x="-36511" y="114767"/>
            <a:ext cx="914400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Задачи на краткосрочную перспективу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3772" y="1617544"/>
            <a:ext cx="8712968" cy="578882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  <a:effectLst>
            <a:outerShdw blurRad="50800" dist="38100" dir="2700000" algn="tl" rotWithShape="0">
              <a:schemeClr val="bg1"/>
            </a:outerShdw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>
            <a:spAutoFit/>
          </a:bodyPr>
          <a:lstStyle>
            <a:defPPr>
              <a:defRPr lang="ru-RU"/>
            </a:defPPr>
            <a:lvl1pPr>
              <a:defRPr sz="2400" b="1">
                <a:latin typeface="Arial" pitchFamily="34" charset="0"/>
                <a:cs typeface="Arial" pitchFamily="34" charset="0"/>
              </a:defRPr>
            </a:lvl1pPr>
          </a:lstStyle>
          <a:p>
            <a:pPr marL="6286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/>
              <a:t>развитие муниципальной системы оценки качества образования, перед которой на данном этапе стоят </a:t>
            </a:r>
            <a:r>
              <a:rPr lang="ru-RU" sz="1400" u="sng" dirty="0"/>
              <a:t>следующие основные задачи</a:t>
            </a:r>
            <a:endParaRPr lang="ru-RU" sz="1400" dirty="0"/>
          </a:p>
        </p:txBody>
      </p:sp>
      <p:pic>
        <p:nvPicPr>
          <p:cNvPr id="1946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178" y="1669546"/>
            <a:ext cx="336550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56754" y="2772490"/>
            <a:ext cx="8712968" cy="578882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  <a:effectLst>
            <a:outerShdw blurRad="50800" dist="38100" dir="2700000" algn="tl" rotWithShape="0">
              <a:schemeClr val="bg1"/>
            </a:outerShdw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24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z="1400" dirty="0" smtClean="0"/>
              <a:t>             </a:t>
            </a:r>
            <a:r>
              <a:rPr lang="ru-RU" sz="1400" dirty="0"/>
              <a:t>Анализ и экспертная оценка эффективности результатов деятельности  образовательных организаций района.</a:t>
            </a:r>
          </a:p>
        </p:txBody>
      </p:sp>
      <p:pic>
        <p:nvPicPr>
          <p:cNvPr id="1946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71" y="3596788"/>
            <a:ext cx="336550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467544" y="3591498"/>
            <a:ext cx="8712968" cy="1293971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  <a:effectLst>
            <a:outerShdw blurRad="50800" dist="38100" dir="2700000" algn="tl" rotWithShape="0">
              <a:schemeClr val="bg1"/>
            </a:outerShdw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24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z="1400" dirty="0" smtClean="0"/>
              <a:t>              Изучение </a:t>
            </a:r>
            <a:r>
              <a:rPr lang="ru-RU" sz="1400" dirty="0"/>
              <a:t>результатов педагогической деятельности, выявление положительных и отрицательных тенденций в организации образовательного процесса, разработка на этой основе предложений по устранению негативных тенденций и распространение опыта работы лучших образовательных организаций.</a:t>
            </a:r>
          </a:p>
          <a:p>
            <a:r>
              <a:rPr lang="ru-RU" sz="1400" dirty="0"/>
              <a:t> </a:t>
            </a:r>
          </a:p>
        </p:txBody>
      </p:sp>
      <p:pic>
        <p:nvPicPr>
          <p:cNvPr id="1946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71" y="2690456"/>
            <a:ext cx="336550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9579859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http://chusrayon.ru/sites/default/files/files/2014.09_news/s_novym_uchebnym_god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24"/>
            <a:ext cx="9144000" cy="5150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3771850"/>
      </p:ext>
    </p:extLst>
  </p:cSld>
  <p:clrMapOvr>
    <a:masterClrMapping/>
  </p:clrMapOvr>
  <p:transition spd="slow">
    <p:pull dir="r"/>
  </p:transition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11018</TotalTime>
  <Words>1640</Words>
  <Application>Microsoft Office PowerPoint</Application>
  <PresentationFormat>Экран (16:9)</PresentationFormat>
  <Paragraphs>640</Paragraphs>
  <Slides>44</Slides>
  <Notes>9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51" baseType="lpstr">
      <vt:lpstr>Arial</vt:lpstr>
      <vt:lpstr>Calibri</vt:lpstr>
      <vt:lpstr>Times New Roman</vt:lpstr>
      <vt:lpstr>Trebuchet MS</vt:lpstr>
      <vt:lpstr>Wingdings 3</vt:lpstr>
      <vt:lpstr>Грань</vt:lpstr>
      <vt:lpstr>Диаграмма</vt:lpstr>
      <vt:lpstr>Презентация PowerPoint</vt:lpstr>
      <vt:lpstr>Презентация PowerPoint</vt:lpstr>
      <vt:lpstr>Презентация PowerPoint</vt:lpstr>
      <vt:lpstr>Укомплектованность ОУ педагогическими кадрами</vt:lpstr>
      <vt:lpstr>Молодые специалисты</vt:lpstr>
      <vt:lpstr>Квалификационные категории педагогических работников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Для сравнения: качество знаний учащихся начальных классов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riac4</dc:creator>
  <cp:lastModifiedBy>ИМК Цехмистренко</cp:lastModifiedBy>
  <cp:revision>1835</cp:revision>
  <cp:lastPrinted>2015-07-15T11:59:52Z</cp:lastPrinted>
  <dcterms:created xsi:type="dcterms:W3CDTF">2013-02-07T11:49:02Z</dcterms:created>
  <dcterms:modified xsi:type="dcterms:W3CDTF">2015-08-26T05:07:43Z</dcterms:modified>
</cp:coreProperties>
</file>